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10696575" cx="19016650"/>
  <p:notesSz cx="10696575" cy="7562850"/>
  <p:embeddedFontLst>
    <p:embeddedFont>
      <p:font typeface="Roboto"/>
      <p:regular r:id="rId66"/>
      <p:bold r:id="rId67"/>
      <p:italic r:id="rId68"/>
      <p:boldItalic r:id="rId69"/>
    </p:embeddedFont>
    <p:embeddedFont>
      <p:font typeface="Nanum Gothic"/>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42">
          <p15:clr>
            <a:srgbClr val="A4A3A4"/>
          </p15:clr>
        </p15:guide>
      </p15:sldGuideLst>
    </p:ext>
    <p:ext uri="http://customooxmlschemas.google.com/">
      <go:slidesCustomData xmlns:go="http://customooxmlschemas.google.com/" r:id="rId72" roundtripDataSignature="AMtx7mi54SP14uVyLIpW02bjKJ+0At5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9CCAE1-5D06-40D1-98C8-9323FAD2C121}">
  <a:tblStyle styleId="{A59CCAE1-5D06-40D1-98C8-9323FAD2C12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anumGothic-bold.fntdata"/><Relationship Id="rId70" Type="http://schemas.openxmlformats.org/officeDocument/2006/relationships/font" Target="fonts/NanumGothi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5500" cy="3794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9488" y="0"/>
            <a:ext cx="4633912" cy="3794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5500" cy="37941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9488" y="7183438"/>
            <a:ext cx="4633912" cy="3794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nkyung.com/finance/article/2021031519417" TargetMode="External"/><Relationship Id="rId3" Type="http://schemas.openxmlformats.org/officeDocument/2006/relationships/hyperlink" Target="https://www.joongang.co.kr/article/23927900#hom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안녕하세요 업빛투 발표를 맡게 된 *** 입니다. </a:t>
            </a:r>
            <a:endParaRPr/>
          </a:p>
        </p:txBody>
      </p:sp>
      <p:sp>
        <p:nvSpPr>
          <p:cNvPr id="86" name="Google Shape;86;p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데이터 수집과 전처리에 대해 말씀드리겠습니다.</a:t>
            </a:r>
            <a:endParaRPr/>
          </a:p>
        </p:txBody>
      </p:sp>
      <p:sp>
        <p:nvSpPr>
          <p:cNvPr id="338" name="Google Shape;338;p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 선정 방법은 코스피 시가 총액 상위 10개 종목중 그룹사 중복 및 네이버, 카카오를 제외한 5개 종목으로 선정을 했습니다.</a:t>
            </a:r>
            <a:endParaRPr/>
          </a:p>
        </p:txBody>
      </p:sp>
      <p:sp>
        <p:nvSpPr>
          <p:cNvPr id="365" name="Google Shape;365;p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주식 거래 데이터의 경우 financedatareader 패키지를 사용하여 가져왔고, 재무 지표의 경우는 dart api를 참고하여 가져왔습니다.</a:t>
            </a:r>
            <a:endParaRPr/>
          </a:p>
        </p:txBody>
      </p:sp>
      <p:sp>
        <p:nvSpPr>
          <p:cNvPr id="378" name="Google Shape;378;p1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크롤링의 경우 이런식으로 진행이 되구요.</a:t>
            </a:r>
            <a:endParaRPr/>
          </a:p>
        </p:txBody>
      </p:sp>
      <p:sp>
        <p:nvSpPr>
          <p:cNvPr id="423" name="Google Shape;423;p1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59b30ca06_0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중에 어려운 점이 있었는 데 뉴스기사의 경우는 일일 데이터 수가 평균적으로 10개 정도 올라오는 반면, 유튜브의 경우 채널마다 업로드 날짜가 불규칙적이여서 전처리에 어려움이 있었습니다. 이 부분은 추후에 전처리 과정을 통해 다시 말씀드리겠습니다.</a:t>
            </a:r>
            <a:endParaRPr/>
          </a:p>
        </p:txBody>
      </p:sp>
      <p:sp>
        <p:nvSpPr>
          <p:cNvPr id="450" name="Google Shape;450;gf59b30ca06_0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전체적인 데이터 수집 프로세스 이구요 뉴스와 유튜브의 경우 앞에서 말씀드렸다시피 셀레니움과 파이튜브를 이용하여 db에 저장하였고 주식데이터의 경우 바로 db에 저장하였습니다. </a:t>
            </a:r>
            <a:endParaRPr/>
          </a:p>
          <a:p>
            <a:pPr indent="0" lvl="0" marL="0" rtl="0" algn="l">
              <a:lnSpc>
                <a:spcPct val="100000"/>
              </a:lnSpc>
              <a:spcBef>
                <a:spcPts val="0"/>
              </a:spcBef>
              <a:spcAft>
                <a:spcPts val="0"/>
              </a:spcAft>
              <a:buSzPts val="1400"/>
              <a:buNone/>
            </a:pPr>
            <a:r>
              <a:rPr lang="en-US"/>
              <a:t> 수집된 데이터를 이용하여 분석을 하였고 결과를 다시 db에 저장였고, 저장된 결과 테이블을 이용하여 웹페이지 대시보드 구현하였습니다. </a:t>
            </a:r>
            <a:endParaRPr/>
          </a:p>
        </p:txBody>
      </p:sp>
      <p:sp>
        <p:nvSpPr>
          <p:cNvPr id="472" name="Google Shape;472;p13: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항목의 경우 구독자 기준 상위 채널을 선정하였고, 뉴스의 경우 제목, 내용 등을 매일 아침 9시 반에 수집하도록 설정하였습니다.</a:t>
            </a:r>
            <a:endParaRPr/>
          </a:p>
          <a:p>
            <a:pPr indent="0" lvl="0" marL="0" rtl="0" algn="l">
              <a:lnSpc>
                <a:spcPct val="100000"/>
              </a:lnSpc>
              <a:spcBef>
                <a:spcPts val="0"/>
              </a:spcBef>
              <a:spcAft>
                <a:spcPts val="0"/>
              </a:spcAft>
              <a:buSzPts val="1400"/>
              <a:buNone/>
            </a:pPr>
            <a:r>
              <a:rPr lang="en-US"/>
              <a:t>유튜브의 경우 제목과 스크립트를 수집하였고 매일 저녁 11시 반에 수집하도록 설정하였습니다.</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질문?</a:t>
            </a:r>
            <a:endParaRPr/>
          </a:p>
          <a:p>
            <a:pPr indent="-317500" lvl="0" marL="457200" rtl="0" algn="l">
              <a:lnSpc>
                <a:spcPct val="100000"/>
              </a:lnSpc>
              <a:spcBef>
                <a:spcPts val="0"/>
              </a:spcBef>
              <a:spcAft>
                <a:spcPts val="0"/>
              </a:spcAft>
              <a:buSzPts val="1400"/>
              <a:buChar char="-"/>
            </a:pPr>
            <a:r>
              <a:rPr lang="en-US"/>
              <a:t>왜 11시 반? 왜 9시 반?</a:t>
            </a:r>
            <a:endParaRPr/>
          </a:p>
        </p:txBody>
      </p:sp>
      <p:sp>
        <p:nvSpPr>
          <p:cNvPr id="507" name="Google Shape;507;p1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60f6ac591_5_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수집된 db 테이블 입니다.</a:t>
            </a:r>
            <a:endParaRPr/>
          </a:p>
        </p:txBody>
      </p:sp>
      <p:sp>
        <p:nvSpPr>
          <p:cNvPr id="539" name="Google Shape;539;gf60f6ac591_5_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59b30ca06_0_10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뉴스 데이터의 경우 삼성전자가 만 4천건정도로 가장 많았고 다음으로 현대차가 8천건, 나머지 종목들은 4천건에서 5천건 사이의 데이터를 수집하였습니다.</a:t>
            </a:r>
            <a:endParaRPr/>
          </a:p>
        </p:txBody>
      </p:sp>
      <p:sp>
        <p:nvSpPr>
          <p:cNvPr id="554" name="Google Shape;554;gf59b30ca06_0_10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총 사용된 데이터 수를 정리 한 것이구요. 유튜브의 경우 한국 경제 티비와 삼프로 티비의 경우 약 500건으로 업종별로 균등하게 수집되었고, 슈카월드의 경우는 삼성전자와 현대차를 제외하고는 100건 정도의 데이터가 수집되었습니다. (슈카월드는 데이터가 적으니까 언급 안하는게 더 좋을 거 같아요_보람_10:16)</a:t>
            </a:r>
            <a:endParaRPr/>
          </a:p>
        </p:txBody>
      </p:sp>
      <p:sp>
        <p:nvSpPr>
          <p:cNvPr id="565" name="Google Shape;565;p1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5d93c4d0e_6_12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5d93c4d0e_6_12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저희 조는 주식 관련 서비스를 구현하고 있습니다. 저희조에서 제공되는 정보는 투자 판단에 대한 참고임을 밝혀드립니다.</a:t>
            </a:r>
            <a:endParaRPr/>
          </a:p>
        </p:txBody>
      </p:sp>
      <p:sp>
        <p:nvSpPr>
          <p:cNvPr id="114" name="Google Shape;114;gf5d93c4d0e_6_121: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59b30ca06_0_5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전처리는 앞서 말씀드렸던 업로드날짜가 불규칙한 점을 보완하기 위해 휴장일 및 장 마감시간을 고려하여 실제로 해당 데이터가 적용될 주가 날짜가 되도록 전처리를 진행하였습니다. </a:t>
            </a:r>
            <a:endParaRPr/>
          </a:p>
          <a:p>
            <a:pPr indent="0" lvl="0" marL="0" rtl="0" algn="l">
              <a:lnSpc>
                <a:spcPct val="100000"/>
              </a:lnSpc>
              <a:spcBef>
                <a:spcPts val="0"/>
              </a:spcBef>
              <a:spcAft>
                <a:spcPts val="0"/>
              </a:spcAft>
              <a:buSzPts val="1400"/>
              <a:buNone/>
            </a:pPr>
            <a:r>
              <a:rPr lang="en-US"/>
              <a:t> 주가 변동율을 통해 상승.하락. 보합으로 레이블을 지정하였고. 텍스트 전처리의 경우 konlpy 형태소 분석기를 사용하여 토큰화를 진행하였습니다.</a:t>
            </a:r>
            <a:endParaRPr/>
          </a:p>
        </p:txBody>
      </p:sp>
      <p:sp>
        <p:nvSpPr>
          <p:cNvPr id="635" name="Google Shape;635;gf59b30ca06_0_5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전처리한 데이터를 이용하여 최종 분석모형을 보여드리자면</a:t>
            </a:r>
            <a:endParaRPr/>
          </a:p>
          <a:p>
            <a:pPr indent="0" lvl="0" marL="0" rtl="0" algn="l">
              <a:lnSpc>
                <a:spcPct val="100000"/>
              </a:lnSpc>
              <a:spcBef>
                <a:spcPts val="0"/>
              </a:spcBef>
              <a:spcAft>
                <a:spcPts val="0"/>
              </a:spcAft>
              <a:buSzPts val="1400"/>
              <a:buNone/>
            </a:pPr>
            <a:r>
              <a:rPr lang="en-US"/>
              <a:t> koself 감성사전과 저희가 찾은 단어를 추가한 새로운 사전을 이용하여 뉴스 감성점수를 계산하였고, 유튜브의 경우 기존에 라벨링이 된 데이터, 리뷰 데이터를 이용한 감성 라벨링 작업을 진행하여 감성 점수를 도출하였습니다.</a:t>
            </a:r>
            <a:endParaRPr/>
          </a:p>
          <a:p>
            <a:pPr indent="0" lvl="0" marL="0" rtl="0" algn="l">
              <a:lnSpc>
                <a:spcPct val="100000"/>
              </a:lnSpc>
              <a:spcBef>
                <a:spcPts val="0"/>
              </a:spcBef>
              <a:spcAft>
                <a:spcPts val="0"/>
              </a:spcAft>
              <a:buSzPts val="1400"/>
              <a:buNone/>
            </a:pPr>
            <a:r>
              <a:rPr lang="en-US"/>
              <a:t> 이 부분은 뉴스 데이터와 유튜브 데이터의 특성 차이가 있어서 인데요. 뉴스의 경우 텍스트 형식으로 되어 있어서 맞춤법 등이 잘 맞춰져 있는 반면에 유튜브 스크립트의 경우 대화형 텍스트 이고 stt 를 이용하여 텍스트를 생성한 것이여서 맞춤법과 의성어 등이 많아서 리뷰 데이터를 이용한 라벨링 작업을 진행하였습니다.</a:t>
            </a:r>
            <a:endParaRPr/>
          </a:p>
          <a:p>
            <a:pPr indent="0" lvl="0" marL="0" rtl="0" algn="l">
              <a:lnSpc>
                <a:spcPct val="100000"/>
              </a:lnSpc>
              <a:spcBef>
                <a:spcPts val="0"/>
              </a:spcBef>
              <a:spcAft>
                <a:spcPts val="0"/>
              </a:spcAft>
              <a:buSzPts val="1400"/>
              <a:buNone/>
            </a:pPr>
            <a:r>
              <a:rPr lang="en-US"/>
              <a:t>주가 데이터의 경우 여러가지 분석기법을 사용하여 결과값을 도출 하였고 마지막으로 모든 결과값을 feature로 사용하여 로지스틱 회귀모형을 통해서 등락 예측의 확률을 제공하였습니다. </a:t>
            </a:r>
            <a:endParaRPr/>
          </a:p>
        </p:txBody>
      </p:sp>
      <p:sp>
        <p:nvSpPr>
          <p:cNvPr id="664" name="Google Shape;664;p17: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8: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첫 번째로 말씀드릴껀 감성분석인데요</a:t>
            </a:r>
            <a:endParaRPr/>
          </a:p>
        </p:txBody>
      </p:sp>
      <p:sp>
        <p:nvSpPr>
          <p:cNvPr id="702" name="Google Shape;702;p1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2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저희가 참고한 사전은 기업 재무분석을 위한 한국어 감성사전인 koself 사전인데요  긍정어는 48개, 부정어는 47로 이루어져 있습니다.</a:t>
            </a:r>
            <a:endParaRPr/>
          </a:p>
        </p:txBody>
      </p:sp>
      <p:sp>
        <p:nvSpPr>
          <p:cNvPr id="730" name="Google Shape;730;p20: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9: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저희는 초반에 주식 데이터에 맞는 감성사전을 구축하여 뉴스를 통해 주식등락을 예측 하려 했으나 정확도가 높게 나오지 않는 문제가 있어서 뉴스 자체의 긍부정도를 나타내는 방법으로 전환하였습니다.</a:t>
            </a:r>
            <a:endParaRPr/>
          </a:p>
          <a:p>
            <a:pPr indent="0" lvl="0" marL="0" rtl="0" algn="l">
              <a:lnSpc>
                <a:spcPct val="100000"/>
              </a:lnSpc>
              <a:spcBef>
                <a:spcPts val="0"/>
              </a:spcBef>
              <a:spcAft>
                <a:spcPts val="0"/>
              </a:spcAft>
              <a:buSzPts val="1400"/>
              <a:buNone/>
            </a:pPr>
            <a:r>
              <a:t/>
            </a:r>
            <a:endParaRPr/>
          </a:p>
        </p:txBody>
      </p:sp>
      <p:sp>
        <p:nvSpPr>
          <p:cNvPr id="745" name="Google Shape;745;p1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1: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21:notes"/>
          <p:cNvSpPr txBox="1"/>
          <p:nvPr>
            <p:ph idx="1" type="body"/>
          </p:nvPr>
        </p:nvSpPr>
        <p:spPr>
          <a:xfrm>
            <a:off x="1069657" y="3592354"/>
            <a:ext cx="8557200" cy="34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3가지의 감성사전을 구축해봤는데요 첫번째는 fasttest 한글 모델 단어를 사용하여 koself 단어와의 유사도를 비요하여 유사도가 높은 상위 10개를 추가해 보았고, 두번째는 크롤링 뉴스 데이터 안의 단어와 koself 단어의 유사도를 비교하여 유사도기준 0.5이상인 단어를 추가하여 종목별 감성사전을 구축하였습니다.</a:t>
            </a:r>
            <a:endParaRPr/>
          </a:p>
          <a:p>
            <a:pPr indent="0" lvl="0" marL="0" rtl="0" algn="l">
              <a:lnSpc>
                <a:spcPct val="100000"/>
              </a:lnSpc>
              <a:spcBef>
                <a:spcPts val="0"/>
              </a:spcBef>
              <a:spcAft>
                <a:spcPts val="0"/>
              </a:spcAft>
              <a:buSzPts val="1400"/>
              <a:buNone/>
            </a:pPr>
            <a:r>
              <a:rPr lang="en-US"/>
              <a:t>마지막으로는 koself 단어와 저희가 수작업으로 찾은 긍부정 단어를 추가하여 사전을 구축하였습니다.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2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 사전을 평가하기 위해서 50개 정도의 뉴스 기사를 랜덤으로 추출하여 수작업으로 라벨링을 진행하였고 정확도를 파악한 결과 koself 와 수작업 단어 추가 사전이 정확도가 높게 나와 사전을 채택하였습니다.</a:t>
            </a:r>
            <a:endParaRPr/>
          </a:p>
        </p:txBody>
      </p:sp>
      <p:sp>
        <p:nvSpPr>
          <p:cNvPr id="807" name="Google Shape;807;p22: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뉴스 감성 지수를 판단할 수있는 다른 지표가 있는데요 한국은행 경제통계국에서 개발한 뉴스 심리지수를 참고하여 저희는 단어수로 바꾸어서 점수를 도출하였습니다.</a:t>
            </a:r>
            <a:endParaRPr/>
          </a:p>
        </p:txBody>
      </p:sp>
      <p:sp>
        <p:nvSpPr>
          <p:cNvPr id="818" name="Google Shape;818;p2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스크립트의 경우 불용어 처리를 반복적으로 나오는 의미없는 단어를 수작업으로 찾아내어서 처리하는 것으로 전처리를 진행하였습니다.</a:t>
            </a:r>
            <a:endParaRPr/>
          </a:p>
        </p:txBody>
      </p:sp>
      <p:sp>
        <p:nvSpPr>
          <p:cNvPr id="841" name="Google Shape;841;p2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6: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 감성점수 라벨링 작업을 위한 모델선정을 위해 기존 감성사전 패키지와 라벨링된 리뷰 데이터를 학습자료로 하여 텍스트 임베딩 모델로 라벨링을 진행하였습니다. </a:t>
            </a:r>
            <a:endParaRPr/>
          </a:p>
          <a:p>
            <a:pPr indent="0" lvl="0" marL="0" rtl="0" algn="l">
              <a:lnSpc>
                <a:spcPct val="100000"/>
              </a:lnSpc>
              <a:spcBef>
                <a:spcPts val="0"/>
              </a:spcBef>
              <a:spcAft>
                <a:spcPts val="0"/>
              </a:spcAft>
              <a:buSzPts val="1400"/>
              <a:buNone/>
            </a:pPr>
            <a:r>
              <a:rPr lang="en-US"/>
              <a:t>기존 감성사전 패키지의 경우 베이더와 리하모프 감성사전 패키지를 사용하여 라벨링을 진행하였고, 학습자료를 통한 라벨링 작업은 위키독스에서 제공하는 네이버 구매리뷰 데이터와 네이버 영화 댓글 데이터를 사용한 모델로 진행하였습니다.</a:t>
            </a:r>
            <a:endParaRPr/>
          </a:p>
          <a:p>
            <a:pPr indent="0" lvl="0" marL="0" rtl="0" algn="l">
              <a:lnSpc>
                <a:spcPct val="100000"/>
              </a:lnSpc>
              <a:spcBef>
                <a:spcPts val="0"/>
              </a:spcBef>
              <a:spcAft>
                <a:spcPts val="0"/>
              </a:spcAft>
              <a:buSzPts val="1400"/>
              <a:buNone/>
            </a:pPr>
            <a:r>
              <a:rPr lang="en-US"/>
              <a:t> 결과적으로 뉴스 긍부정 판단과 동일하게 수작업으로 라벨링을 진행하여 수작업한 라벨링과의 정확도를 각각 계산하여 정확도가 높은 네이버 영화 리뷰 댓글 데이터를 학습시킨 모델로 라벨링 모델을 선정하였습니다. </a:t>
            </a:r>
            <a:endParaRPr/>
          </a:p>
        </p:txBody>
      </p:sp>
      <p:sp>
        <p:nvSpPr>
          <p:cNvPr id="862" name="Google Shape;862;p26: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 발표 순서는 크게 프로젝트 배경, 데이터 수집, 데이터 분석파트에서는 감성분석과 시계열 분석, 최종적으론 로지스틱을 사용한 앙상블 분석을 중점적으로 설명해드리겠습니다. 마지막으로 웹페이지 구현부분은 시연부분에서 자세히 설명드리겠습니다.</a:t>
            </a:r>
            <a:endParaRPr/>
          </a:p>
        </p:txBody>
      </p:sp>
      <p:sp>
        <p:nvSpPr>
          <p:cNvPr id="120" name="Google Shape;120;p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주식 데이터 분석입니다.</a:t>
            </a:r>
            <a:endParaRPr/>
          </a:p>
        </p:txBody>
      </p:sp>
      <p:sp>
        <p:nvSpPr>
          <p:cNvPr id="903" name="Google Shape;903;p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전통적인 시계열 모델인 아리마 모델을 통해서 시계열 예측을 진행해 보았습니다. 먼저 시계열 데이터의 정상성을 위해 로그변환과 차분을 하여 adf 검정을 통해 정상성을 확인하였고 ar, ma를 조절하여 arima 모델의 유의성을 맞추었습니다.</a:t>
            </a:r>
            <a:endParaRPr/>
          </a:p>
        </p:txBody>
      </p:sp>
      <p:sp>
        <p:nvSpPr>
          <p:cNvPr id="931" name="Google Shape;931;p2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29: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그래프 이고 초록색 선이 실제값 노란색 선이 예측값으로 어느정도의 예측을 하는 것을 볼 수 있었습니다.</a:t>
            </a:r>
            <a:endParaRPr/>
          </a:p>
        </p:txBody>
      </p:sp>
      <p:sp>
        <p:nvSpPr>
          <p:cNvPr id="958" name="Google Shape;958;p29: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3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prophet 시계열 모델도진행 해보았는데요.</a:t>
            </a:r>
            <a:endParaRPr/>
          </a:p>
          <a:p>
            <a:pPr indent="0" lvl="0" marL="0" rtl="0" algn="l">
              <a:lnSpc>
                <a:spcPct val="100000"/>
              </a:lnSpc>
              <a:spcBef>
                <a:spcPts val="0"/>
              </a:spcBef>
              <a:spcAft>
                <a:spcPts val="0"/>
              </a:spcAft>
              <a:buSzPts val="1400"/>
              <a:buNone/>
            </a:pPr>
            <a:r>
              <a:rPr lang="en-US"/>
              <a:t> 주가 데이터 특성상 진폭이 점점 증가하는 그래프이므로 파라미터를 multiplicative를 선택하였고, changepoint_pior_scale의 경우 0.5,0.6,0.7 중에 가장 오차가 적은 값으로 진행하였습니다.</a:t>
            </a:r>
            <a:endParaRPr/>
          </a:p>
        </p:txBody>
      </p:sp>
      <p:sp>
        <p:nvSpPr>
          <p:cNvPr id="975" name="Google Shape;975;p3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값입니다.</a:t>
            </a:r>
            <a:endParaRPr/>
          </a:p>
        </p:txBody>
      </p:sp>
      <p:sp>
        <p:nvSpPr>
          <p:cNvPr id="997" name="Google Shape;997;p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3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초록색 그래프가 실제값, 노란색 그래프가 예측값인 것으로 보아 오차가 좀 있지만 어느정도 그래프가 그려진 것으로 보입니다.</a:t>
            </a:r>
            <a:endParaRPr/>
          </a:p>
        </p:txBody>
      </p:sp>
      <p:sp>
        <p:nvSpPr>
          <p:cNvPr id="1015" name="Google Shape;1015;p3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lstm 분석을 진행했는데요</a:t>
            </a:r>
            <a:endParaRPr/>
          </a:p>
          <a:p>
            <a:pPr indent="0" lvl="0" marL="0" rtl="0" algn="l">
              <a:lnSpc>
                <a:spcPct val="100000"/>
              </a:lnSpc>
              <a:spcBef>
                <a:spcPts val="0"/>
              </a:spcBef>
              <a:spcAft>
                <a:spcPts val="0"/>
              </a:spcAft>
              <a:buSzPts val="1400"/>
              <a:buNone/>
            </a:pPr>
            <a:r>
              <a:rPr lang="en-US"/>
              <a:t>재무지표를 포함한 데이터와 포함하지 않은 데이터를 비교해본 결과 재무지표를 포함한 데이터가 더 오차가 적은것으로 확인되었습니다.</a:t>
            </a:r>
            <a:endParaRPr/>
          </a:p>
          <a:p>
            <a:pPr indent="0" lvl="0" marL="0" rtl="0" algn="l">
              <a:lnSpc>
                <a:spcPct val="100000"/>
              </a:lnSpc>
              <a:spcBef>
                <a:spcPts val="0"/>
              </a:spcBef>
              <a:spcAft>
                <a:spcPts val="0"/>
              </a:spcAft>
              <a:buSzPts val="1400"/>
              <a:buNone/>
            </a:pPr>
            <a:r>
              <a:rPr lang="en-US"/>
              <a:t>따라서 10일을 기준으로 진행, 재무지표를 포함한 12개의 데이터로 해서 총 피쳐수는 120개가 됩니다.</a:t>
            </a:r>
            <a:endParaRPr/>
          </a:p>
        </p:txBody>
      </p:sp>
      <p:sp>
        <p:nvSpPr>
          <p:cNvPr id="1028" name="Google Shape;1028;p3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5d93c4d0e_6_17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결과값을 산점도로 파악한 결과 그래프가 선형으로 적합되었음을 볼 수 있었습니다.</a:t>
            </a:r>
            <a:endParaRPr/>
          </a:p>
        </p:txBody>
      </p:sp>
      <p:sp>
        <p:nvSpPr>
          <p:cNvPr id="1045" name="Google Shape;1045;gf5d93c4d0e_6_17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마지막으로 강화학습 입니다. 강화학습의 경우 매수, 매도, 유지 3가지를 통해서 수익점을 계산하여 reward를 주는 방법으로 진행하였고, layer의 경우 linear와 relu를 반복한 층으로 쌓았습니다.</a:t>
            </a:r>
            <a:endParaRPr/>
          </a:p>
        </p:txBody>
      </p:sp>
      <p:sp>
        <p:nvSpPr>
          <p:cNvPr id="1065" name="Google Shape;1065;p3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f5d93c4d0e_6_20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 값을 보시면 강화학습의 경우도 재무지표를 포함한 데이터와 포함하지 않은 데이터 두가지로 진행해본 결과 셀트리온을 제외한 나머지 4가지 종목은 재무지표를 포함한 결과가 더 높게 나왔습니다.</a:t>
            </a:r>
            <a:endParaRPr/>
          </a:p>
        </p:txBody>
      </p:sp>
      <p:sp>
        <p:nvSpPr>
          <p:cNvPr id="1083" name="Google Shape;1083;gf5d93c4d0e_6_20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f5d93c4d0e_0_19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지금까지 분석한 결과를 한 테이블에 모아서 앙상블 테이블을 구축하였습니다.</a:t>
            </a:r>
            <a:endParaRPr/>
          </a:p>
        </p:txBody>
      </p:sp>
      <p:sp>
        <p:nvSpPr>
          <p:cNvPr id="1101" name="Google Shape;1101;gf5d93c4d0e_0_19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f5d93c4d0e_0_27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앙상블은 3가지 방법으로 첫번째는 하드보팅 방법, 두 번째는 각 결과값을 피쳐로 하여 로지스틱 분류모델을 진행하여 분류하는 방법으로 진행하였고 최종적으로 정확도를 확인하여 가장 정확도가 높은 방법을 선택하여 최종 웹페이지에 도출하는 것으로 정하였습니다.</a:t>
            </a:r>
            <a:endParaRPr/>
          </a:p>
        </p:txBody>
      </p:sp>
      <p:sp>
        <p:nvSpPr>
          <p:cNvPr id="1118" name="Google Shape;1118;gf5d93c4d0e_0_27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f5d93c4d0e_0_36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하드 보팅을 통해서 정확도를 계산한 결과 41%이 정확도를 보였습니다.</a:t>
            </a:r>
            <a:endParaRPr/>
          </a:p>
        </p:txBody>
      </p:sp>
      <p:sp>
        <p:nvSpPr>
          <p:cNvPr id="1135" name="Google Shape;1135;gf5d93c4d0e_0_36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598ca5f18_5_1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로지스틱 분류모형을 통해서 정확도를 파악했을 때 63%정확도를 보였습니다.</a:t>
            </a:r>
            <a:endParaRPr/>
          </a:p>
        </p:txBody>
      </p:sp>
      <p:sp>
        <p:nvSpPr>
          <p:cNvPr id="1158" name="Google Shape;1158;gf598ca5f18_5_1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f598ca5f18_5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최종적으로 정확도가 높은 로지스틱 분류모델을 채택하였고, 로지스틱 과정은 모든 분석의 날짜별 예측값을 가져온 후에 로지스틱 모델에 적합하고 proba 값을 확인한 후에 threshold 에 따른 정확도 변화를 확인하고 최종 결과와 확률을 표현 하는 과정으로 진행했습니다.</a:t>
            </a:r>
            <a:endParaRPr/>
          </a:p>
        </p:txBody>
      </p:sp>
      <p:sp>
        <p:nvSpPr>
          <p:cNvPr id="1173" name="Google Shape;1173;gf598ca5f18_5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4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다음은 웹페이지 구현인데요</a:t>
            </a:r>
            <a:endParaRPr/>
          </a:p>
        </p:txBody>
      </p:sp>
      <p:sp>
        <p:nvSpPr>
          <p:cNvPr id="1201" name="Google Shape;1201;p4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웹페이지의 경우. 웹프레임워크로 장고를 사용  했고, DB는 MYSQL 디자인 및 시각화 부분는 아래 그림과 같이 4가지를 사용해서 구현하였습니다.</a:t>
            </a:r>
            <a:endParaRPr/>
          </a:p>
        </p:txBody>
      </p:sp>
      <p:sp>
        <p:nvSpPr>
          <p:cNvPr id="1227" name="Google Shape;1227;p4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5d93c4d0e_3_319: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서비스 구조를 유스케이스 다이어 그램으로 도식화 하였습니다.</a:t>
            </a:r>
            <a:endParaRPr/>
          </a:p>
        </p:txBody>
      </p:sp>
      <p:sp>
        <p:nvSpPr>
          <p:cNvPr id="1238" name="Google Shape;1238;gf5d93c4d0e_3_319:notes"/>
          <p:cNvSpPr/>
          <p:nvPr>
            <p:ph idx="2" type="sldImg"/>
          </p:nvPr>
        </p:nvSpPr>
        <p:spPr>
          <a:xfrm>
            <a:off x="1783017" y="567214"/>
            <a:ext cx="7131600" cy="2836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d93c4d0e_3_1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d93c4d0e_3_1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f5d93c4d0e_3_16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f5d93c4d0e_3_16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https://www.hankyung.com/finance/article/2021031519417</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https://www.joongang.co.kr/article/23927900#home</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a:latin typeface="Arial"/>
                <a:ea typeface="Arial"/>
                <a:cs typeface="Arial"/>
                <a:sym typeface="Arial"/>
              </a:rPr>
              <a:t>최근 개인 투자자들이 늘어남에 따라서 투자에 대한 관심도도 높아지고 있는 추세인데요</a:t>
            </a:r>
            <a:endParaRPr sz="1000">
              <a:latin typeface="Arial"/>
              <a:ea typeface="Arial"/>
              <a:cs typeface="Arial"/>
              <a:sym typeface="Arial"/>
            </a:endParaRPr>
          </a:p>
        </p:txBody>
      </p:sp>
      <p:sp>
        <p:nvSpPr>
          <p:cNvPr id="218" name="Google Shape;218;p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f5d93c4d0e_3_18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f5d93c4d0e_3_18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5d93c4d0e_3_20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5d93c4d0e_3_20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5d93c4d0e_3_220: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5d93c4d0e_3_220: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f5d93c4d0e_3_2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f5d93c4d0e_3_2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f5d93c4d0e_3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다음으로는 저희 서비스의 발전 방향과 개발과정에서의 한계점입니다.</a:t>
            </a:r>
            <a:endParaRPr/>
          </a:p>
        </p:txBody>
      </p:sp>
      <p:sp>
        <p:nvSpPr>
          <p:cNvPr id="1358" name="Google Shape;1358;gf5d93c4d0e_3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5d93c4d0e_3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한계점으로는 유튜브 stt 서비스의 품질 문제로 스크립트의 부정확성 문제가 있었고, aws의 서버 이용시간 제한 때문에 자동 크롤링 문제가 있었습니다. 또한 aws의 gpu 버전문제로 lstm이 aws 내에서 실행이 안되는 문제가 있었습니다.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발전 방향으로는 종목과 수집언론, 유튜브를 확장하면 더 정확도가 높은 모델을 만들수 있을 것으로 보이고, 현재 서비스 내에서 이용자의 뉴스 긍부정 의견을 반영하여 기사 라벨링의 신빙성을 더 올릴 수 있을 것으로 보입니다.</a:t>
            </a:r>
            <a:endParaRPr/>
          </a:p>
          <a:p>
            <a:pPr indent="0" lvl="0" marL="0" rtl="0" algn="l">
              <a:lnSpc>
                <a:spcPct val="100000"/>
              </a:lnSpc>
              <a:spcBef>
                <a:spcPts val="0"/>
              </a:spcBef>
              <a:spcAft>
                <a:spcPts val="0"/>
              </a:spcAft>
              <a:buSzPts val="1400"/>
              <a:buNone/>
            </a:pPr>
            <a:r>
              <a:rPr lang="en-US"/>
              <a:t>이로 인해 개인 맞춤 종목 분석 결과 서비스를 구현할 수 있을 것으로 보입니다.</a:t>
            </a:r>
            <a:endParaRPr/>
          </a:p>
        </p:txBody>
      </p:sp>
      <p:sp>
        <p:nvSpPr>
          <p:cNvPr id="1385" name="Google Shape;1385;gf5d93c4d0e_3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5d93c4d0e_3_5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00"/>
          </a:p>
        </p:txBody>
      </p:sp>
      <p:sp>
        <p:nvSpPr>
          <p:cNvPr id="1397" name="Google Shape;1397;gf5d93c4d0e_3_5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f5d93c4d0e_2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5" name="Google Shape;1425;gf5d93c4d0e_2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4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4" name="Google Shape;1434;p4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2" name="Google Shape;1442;p1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59b30ca06_1_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그로 인해 다양한 매체에서 주식관련 콘텐츠가 등장하는 추세입니다. 그래서 저희는 주식 뉴스, 주식 데이터, 주식 유튜브를 분석하여 주식 등락을 예측할 수 있는 서비스를 구현하기로 했습니다. </a:t>
            </a:r>
            <a:endParaRPr/>
          </a:p>
        </p:txBody>
      </p:sp>
      <p:sp>
        <p:nvSpPr>
          <p:cNvPr id="235" name="Google Shape;235;gf59b30ca06_1_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저희의 주제는 뉴스기사 및 유튜브 텍스트의 감성분석 결과와 주가 데이터 분석을 이용한 등락 예측 서비스 구현입니다.</a:t>
            </a:r>
            <a:endParaRPr/>
          </a:p>
        </p:txBody>
      </p:sp>
      <p:sp>
        <p:nvSpPr>
          <p:cNvPr id="264" name="Google Shape;264;p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599c4557c_1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분석에 들어가기 전에 주가 등락 예측 에 대한 선행 자료에 따르면 기존에 뉴스 기사와 주식 데이터를 통해 주가를 예측한 예측 정확도는 55%정도 였는데요. 저희도 이 기준에 맞춰서 목표를 55% 이상으로 잡았습니다.</a:t>
            </a:r>
            <a:endParaRPr/>
          </a:p>
        </p:txBody>
      </p:sp>
      <p:sp>
        <p:nvSpPr>
          <p:cNvPr id="273" name="Google Shape;273;gf599c4557c_1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팀원 소개 입니다.</a:t>
            </a:r>
            <a:endParaRPr/>
          </a:p>
          <a:p>
            <a:pPr indent="0" lvl="0" marL="0" rtl="0" algn="l">
              <a:lnSpc>
                <a:spcPct val="100000"/>
              </a:lnSpc>
              <a:spcBef>
                <a:spcPts val="0"/>
              </a:spcBef>
              <a:spcAft>
                <a:spcPts val="0"/>
              </a:spcAft>
              <a:buSzPts val="1400"/>
              <a:buNone/>
            </a:pPr>
            <a:r>
              <a:rPr lang="en-US"/>
              <a:t> 데이터 엔지니어링 파트에서 데이터 수집과 db 설계 및 구축, 웹페이지 구축을 진행하였고, 데이터 사이언스 파트에서는 수집한 데이터의 전처리, 시각화 및 분석을 진행하였습니다.</a:t>
            </a:r>
            <a:endParaRPr/>
          </a:p>
        </p:txBody>
      </p:sp>
      <p:sp>
        <p:nvSpPr>
          <p:cNvPr id="292" name="Google Shape;292;p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1724433" y="2130425"/>
            <a:ext cx="19543573"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4"/>
          <p:cNvSpPr txBox="1"/>
          <p:nvPr>
            <p:ph idx="1" type="subTitle"/>
          </p:nvPr>
        </p:nvSpPr>
        <p:spPr>
          <a:xfrm>
            <a:off x="3448866" y="3886200"/>
            <a:ext cx="16094707"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5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3"/>
          <p:cNvSpPr txBox="1"/>
          <p:nvPr>
            <p:ph idx="1" type="body"/>
          </p:nvPr>
        </p:nvSpPr>
        <p:spPr>
          <a:xfrm rot="5400000">
            <a:off x="9233238" y="-6483415"/>
            <a:ext cx="4525963" cy="2069319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6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4"/>
          <p:cNvSpPr txBox="1"/>
          <p:nvPr>
            <p:ph type="title"/>
          </p:nvPr>
        </p:nvSpPr>
        <p:spPr>
          <a:xfrm rot="5400000">
            <a:off x="16330405" y="613752"/>
            <a:ext cx="5851525" cy="51732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4"/>
          <p:cNvSpPr txBox="1"/>
          <p:nvPr>
            <p:ph idx="1" type="body"/>
          </p:nvPr>
        </p:nvSpPr>
        <p:spPr>
          <a:xfrm rot="5400000">
            <a:off x="5792204" y="-4367943"/>
            <a:ext cx="5851525" cy="1513669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6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5"/>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5"/>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5"/>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5"/>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5"/>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6"/>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6"/>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6"/>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7"/>
          <p:cNvSpPr txBox="1"/>
          <p:nvPr>
            <p:ph type="title"/>
          </p:nvPr>
        </p:nvSpPr>
        <p:spPr>
          <a:xfrm>
            <a:off x="1816244" y="4406901"/>
            <a:ext cx="19543573"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1" type="body"/>
          </p:nvPr>
        </p:nvSpPr>
        <p:spPr>
          <a:xfrm>
            <a:off x="1816244" y="2906714"/>
            <a:ext cx="19543573"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57"/>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7"/>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7"/>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8"/>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8"/>
          <p:cNvSpPr txBox="1"/>
          <p:nvPr>
            <p:ph idx="1" type="body"/>
          </p:nvPr>
        </p:nvSpPr>
        <p:spPr>
          <a:xfrm>
            <a:off x="1149622"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58"/>
          <p:cNvSpPr txBox="1"/>
          <p:nvPr>
            <p:ph idx="2" type="body"/>
          </p:nvPr>
        </p:nvSpPr>
        <p:spPr>
          <a:xfrm>
            <a:off x="11687823"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58"/>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8"/>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8"/>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9"/>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9"/>
          <p:cNvSpPr txBox="1"/>
          <p:nvPr>
            <p:ph idx="1" type="body"/>
          </p:nvPr>
        </p:nvSpPr>
        <p:spPr>
          <a:xfrm>
            <a:off x="1149622" y="1535113"/>
            <a:ext cx="1015898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59"/>
          <p:cNvSpPr txBox="1"/>
          <p:nvPr>
            <p:ph idx="2" type="body"/>
          </p:nvPr>
        </p:nvSpPr>
        <p:spPr>
          <a:xfrm>
            <a:off x="1149622" y="2174875"/>
            <a:ext cx="1015898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59"/>
          <p:cNvSpPr txBox="1"/>
          <p:nvPr>
            <p:ph idx="3" type="body"/>
          </p:nvPr>
        </p:nvSpPr>
        <p:spPr>
          <a:xfrm>
            <a:off x="11679841" y="1535113"/>
            <a:ext cx="1016297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59"/>
          <p:cNvSpPr txBox="1"/>
          <p:nvPr>
            <p:ph idx="4" type="body"/>
          </p:nvPr>
        </p:nvSpPr>
        <p:spPr>
          <a:xfrm>
            <a:off x="11679841" y="2174875"/>
            <a:ext cx="1016297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59"/>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9"/>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0"/>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0"/>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0"/>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1"/>
          <p:cNvSpPr txBox="1"/>
          <p:nvPr>
            <p:ph type="title"/>
          </p:nvPr>
        </p:nvSpPr>
        <p:spPr>
          <a:xfrm>
            <a:off x="1149623" y="273050"/>
            <a:ext cx="756435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1"/>
          <p:cNvSpPr txBox="1"/>
          <p:nvPr>
            <p:ph idx="1" type="body"/>
          </p:nvPr>
        </p:nvSpPr>
        <p:spPr>
          <a:xfrm>
            <a:off x="8989405" y="273051"/>
            <a:ext cx="12853412"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61"/>
          <p:cNvSpPr txBox="1"/>
          <p:nvPr>
            <p:ph idx="2" type="body"/>
          </p:nvPr>
        </p:nvSpPr>
        <p:spPr>
          <a:xfrm>
            <a:off x="1149623" y="1435101"/>
            <a:ext cx="756435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6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2"/>
          <p:cNvSpPr txBox="1"/>
          <p:nvPr>
            <p:ph type="title"/>
          </p:nvPr>
        </p:nvSpPr>
        <p:spPr>
          <a:xfrm>
            <a:off x="4506679" y="4800600"/>
            <a:ext cx="13795464"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2"/>
          <p:cNvSpPr/>
          <p:nvPr>
            <p:ph idx="2" type="pic"/>
          </p:nvPr>
        </p:nvSpPr>
        <p:spPr>
          <a:xfrm>
            <a:off x="4506679" y="612775"/>
            <a:ext cx="13795464" cy="4114800"/>
          </a:xfrm>
          <a:prstGeom prst="rect">
            <a:avLst/>
          </a:prstGeom>
          <a:noFill/>
          <a:ln>
            <a:noFill/>
          </a:ln>
        </p:spPr>
      </p:sp>
      <p:sp>
        <p:nvSpPr>
          <p:cNvPr id="68" name="Google Shape;68;p62"/>
          <p:cNvSpPr txBox="1"/>
          <p:nvPr>
            <p:ph idx="1" type="body"/>
          </p:nvPr>
        </p:nvSpPr>
        <p:spPr>
          <a:xfrm>
            <a:off x="4506679" y="5367338"/>
            <a:ext cx="13795464"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6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3"/>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png"/><Relationship Id="rId13" Type="http://schemas.openxmlformats.org/officeDocument/2006/relationships/image" Target="../media/image4.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3.png"/><Relationship Id="rId15" Type="http://schemas.openxmlformats.org/officeDocument/2006/relationships/image" Target="../media/image3.png"/><Relationship Id="rId1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7.jpg"/><Relationship Id="rId4" Type="http://schemas.openxmlformats.org/officeDocument/2006/relationships/image" Target="../media/image75.png"/><Relationship Id="rId5" Type="http://schemas.openxmlformats.org/officeDocument/2006/relationships/image" Target="../media/image66.png"/></Relationships>
</file>

<file path=ppt/slides/_rels/slide12.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4.png"/><Relationship Id="rId4" Type="http://schemas.openxmlformats.org/officeDocument/2006/relationships/image" Target="../media/image82.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72.png"/><Relationship Id="rId8" Type="http://schemas.openxmlformats.org/officeDocument/2006/relationships/image" Target="../media/image73.png"/></Relationships>
</file>

<file path=ppt/slides/_rels/slide13.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9.png"/><Relationship Id="rId4" Type="http://schemas.openxmlformats.org/officeDocument/2006/relationships/image" Target="../media/image76.png"/><Relationship Id="rId9" Type="http://schemas.openxmlformats.org/officeDocument/2006/relationships/image" Target="../media/image74.png"/><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69.png"/><Relationship Id="rId8"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3.png"/><Relationship Id="rId4" Type="http://schemas.openxmlformats.org/officeDocument/2006/relationships/image" Target="../media/image97.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3.png"/><Relationship Id="rId4" Type="http://schemas.openxmlformats.org/officeDocument/2006/relationships/image" Target="../media/image91.png"/><Relationship Id="rId5" Type="http://schemas.openxmlformats.org/officeDocument/2006/relationships/image" Target="../media/image95.jpg"/><Relationship Id="rId6" Type="http://schemas.openxmlformats.org/officeDocument/2006/relationships/image" Target="../media/image92.png"/><Relationship Id="rId7" Type="http://schemas.openxmlformats.org/officeDocument/2006/relationships/image" Target="../media/image88.png"/><Relationship Id="rId8" Type="http://schemas.openxmlformats.org/officeDocument/2006/relationships/image" Target="../media/image87.png"/></Relationships>
</file>

<file path=ppt/slides/_rels/slide16.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 Id="rId5" Type="http://schemas.openxmlformats.org/officeDocument/2006/relationships/image" Target="../media/image89.png"/><Relationship Id="rId6" Type="http://schemas.openxmlformats.org/officeDocument/2006/relationships/image" Target="../media/image99.png"/><Relationship Id="rId7" Type="http://schemas.openxmlformats.org/officeDocument/2006/relationships/image" Target="../media/image105.png"/><Relationship Id="rId8"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2.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7.png"/><Relationship Id="rId4"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hyperlink" Target="https://sites.google.com/view/cheolwon-yang/koself?authuser=0" TargetMode="External"/></Relationships>
</file>

<file path=ppt/slides/_rels/slide24.xml.rels><?xml version="1.0" encoding="UTF-8" standalone="yes"?><Relationships xmlns="http://schemas.openxmlformats.org/package/2006/relationships"><Relationship Id="rId10" Type="http://schemas.openxmlformats.org/officeDocument/2006/relationships/image" Target="../media/image116.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4.png"/><Relationship Id="rId4" Type="http://schemas.openxmlformats.org/officeDocument/2006/relationships/image" Target="../media/image108.png"/><Relationship Id="rId9" Type="http://schemas.openxmlformats.org/officeDocument/2006/relationships/image" Target="../media/image110.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7.png"/><Relationship Id="rId8"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5.png"/><Relationship Id="rId4" Type="http://schemas.openxmlformats.org/officeDocument/2006/relationships/image" Target="../media/image122.png"/><Relationship Id="rId5" Type="http://schemas.openxmlformats.org/officeDocument/2006/relationships/image" Target="../media/image119.png"/><Relationship Id="rId6" Type="http://schemas.openxmlformats.org/officeDocument/2006/relationships/image" Target="../media/image1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0.png"/><Relationship Id="rId4" Type="http://schemas.openxmlformats.org/officeDocument/2006/relationships/image" Target="../media/image123.png"/><Relationship Id="rId5"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1.png"/><Relationship Id="rId6" Type="http://schemas.openxmlformats.org/officeDocument/2006/relationships/image" Target="../media/image1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0.png"/><Relationship Id="rId4" Type="http://schemas.openxmlformats.org/officeDocument/2006/relationships/image" Target="../media/image129.png"/><Relationship Id="rId9" Type="http://schemas.openxmlformats.org/officeDocument/2006/relationships/image" Target="../media/image143.png"/><Relationship Id="rId5" Type="http://schemas.openxmlformats.org/officeDocument/2006/relationships/image" Target="../media/image128.png"/><Relationship Id="rId6" Type="http://schemas.openxmlformats.org/officeDocument/2006/relationships/image" Target="../media/image144.png"/><Relationship Id="rId7" Type="http://schemas.openxmlformats.org/officeDocument/2006/relationships/image" Target="../media/image141.png"/><Relationship Id="rId8" Type="http://schemas.openxmlformats.org/officeDocument/2006/relationships/image" Target="../media/image130.png"/></Relationships>
</file>

<file path=ppt/slides/_rels/slide3.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1.png"/><Relationship Id="rId4" Type="http://schemas.openxmlformats.org/officeDocument/2006/relationships/image" Target="../media/image133.png"/><Relationship Id="rId5" Type="http://schemas.openxmlformats.org/officeDocument/2006/relationships/image" Target="../media/image139.png"/><Relationship Id="rId6" Type="http://schemas.openxmlformats.org/officeDocument/2006/relationships/image" Target="../media/image132.png"/><Relationship Id="rId7" Type="http://schemas.openxmlformats.org/officeDocument/2006/relationships/image" Target="../media/image138.png"/><Relationship Id="rId8"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4.png"/><Relationship Id="rId4" Type="http://schemas.openxmlformats.org/officeDocument/2006/relationships/image" Target="../media/image146.png"/><Relationship Id="rId5" Type="http://schemas.openxmlformats.org/officeDocument/2006/relationships/image" Target="../media/image153.png"/><Relationship Id="rId6" Type="http://schemas.openxmlformats.org/officeDocument/2006/relationships/image" Target="../media/image1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2.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0.png"/><Relationship Id="rId4" Type="http://schemas.openxmlformats.org/officeDocument/2006/relationships/image" Target="../media/image147.png"/><Relationship Id="rId5" Type="http://schemas.openxmlformats.org/officeDocument/2006/relationships/image" Target="../media/image1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0.png"/><Relationship Id="rId4" Type="http://schemas.openxmlformats.org/officeDocument/2006/relationships/image" Target="../media/image1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9.png"/><Relationship Id="rId4" Type="http://schemas.openxmlformats.org/officeDocument/2006/relationships/image" Target="../media/image1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4.png"/><Relationship Id="rId4" Type="http://schemas.openxmlformats.org/officeDocument/2006/relationships/image" Target="../media/image152.png"/><Relationship Id="rId9"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9.png"/><Relationship Id="rId7" Type="http://schemas.openxmlformats.org/officeDocument/2006/relationships/image" Target="../media/image157.png"/><Relationship Id="rId8" Type="http://schemas.openxmlformats.org/officeDocument/2006/relationships/image" Target="../media/image1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6.png"/><Relationship Id="rId4" Type="http://schemas.openxmlformats.org/officeDocument/2006/relationships/image" Target="../media/image1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7.png"/><Relationship Id="rId4" Type="http://schemas.openxmlformats.org/officeDocument/2006/relationships/image" Target="../media/image162.png"/><Relationship Id="rId5" Type="http://schemas.openxmlformats.org/officeDocument/2006/relationships/image" Target="../media/image166.png"/><Relationship Id="rId6"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2.png"/><Relationship Id="rId4" Type="http://schemas.openxmlformats.org/officeDocument/2006/relationships/image" Target="../media/image1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1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0.png"/><Relationship Id="rId4" Type="http://schemas.openxmlformats.org/officeDocument/2006/relationships/image" Target="../media/image187.png"/><Relationship Id="rId5" Type="http://schemas.openxmlformats.org/officeDocument/2006/relationships/image" Target="../media/image185.png"/><Relationship Id="rId6" Type="http://schemas.openxmlformats.org/officeDocument/2006/relationships/image" Target="../media/image171.png"/><Relationship Id="rId7" Type="http://schemas.openxmlformats.org/officeDocument/2006/relationships/image" Target="../media/image1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3.png"/><Relationship Id="rId6"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77.png"/><Relationship Id="rId4" Type="http://schemas.openxmlformats.org/officeDocument/2006/relationships/image" Target="../media/image180.png"/><Relationship Id="rId5" Type="http://schemas.openxmlformats.org/officeDocument/2006/relationships/image" Target="../media/image18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82.png"/></Relationships>
</file>

<file path=ppt/slides/_rels/slide54.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0.png"/><Relationship Id="rId4" Type="http://schemas.openxmlformats.org/officeDocument/2006/relationships/image" Target="../media/image32.png"/><Relationship Id="rId9" Type="http://schemas.openxmlformats.org/officeDocument/2006/relationships/image" Target="../media/image190.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58.png"/><Relationship Id="rId9" Type="http://schemas.openxmlformats.org/officeDocument/2006/relationships/image" Target="../media/image184.png"/><Relationship Id="rId5" Type="http://schemas.openxmlformats.org/officeDocument/2006/relationships/image" Target="../media/image53.png"/><Relationship Id="rId6" Type="http://schemas.openxmlformats.org/officeDocument/2006/relationships/image" Target="../media/image62.png"/><Relationship Id="rId7" Type="http://schemas.openxmlformats.org/officeDocument/2006/relationships/image" Target="../media/image178.png"/><Relationship Id="rId8" Type="http://schemas.openxmlformats.org/officeDocument/2006/relationships/image" Target="../media/image1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88.png"/><Relationship Id="rId4" Type="http://schemas.openxmlformats.org/officeDocument/2006/relationships/image" Target="../media/image195.png"/><Relationship Id="rId5" Type="http://schemas.openxmlformats.org/officeDocument/2006/relationships/image" Target="../media/image1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97.png"/><Relationship Id="rId4" Type="http://schemas.openxmlformats.org/officeDocument/2006/relationships/image" Target="../media/image192.pn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6.png"/><Relationship Id="rId8" Type="http://schemas.openxmlformats.org/officeDocument/2006/relationships/image" Target="../media/image198.png"/></Relationships>
</file>

<file path=ppt/slides/_rels/slide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9.png"/><Relationship Id="rId13" Type="http://schemas.openxmlformats.org/officeDocument/2006/relationships/image" Target="../media/image41.png"/><Relationship Id="rId12"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2.png"/><Relationship Id="rId9"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5.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7.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52.png"/><Relationship Id="rId7" Type="http://schemas.openxmlformats.org/officeDocument/2006/relationships/image" Target="../media/image44.png"/></Relationships>
</file>

<file path=ppt/slides/_rels/slide9.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53.png"/><Relationship Id="rId13" Type="http://schemas.openxmlformats.org/officeDocument/2006/relationships/image" Target="../media/image59.png"/><Relationship Id="rId12"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8.png"/><Relationship Id="rId15" Type="http://schemas.openxmlformats.org/officeDocument/2006/relationships/image" Target="../media/image61.png"/><Relationship Id="rId14"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 name="Google Shape;92;p1"/>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3" name="Google Shape;93;p1"/>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4" name="Google Shape;94;p1"/>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12">
            <a:alphaModFix/>
          </a:blip>
          <a:srcRect b="0" l="0" r="0" t="0"/>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13">
            <a:alphaModFix/>
          </a:blip>
          <a:srcRect b="0" l="0" r="0" t="0"/>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13">
            <a:alphaModFix/>
          </a:blip>
          <a:srcRect b="0" l="0" r="0" t="0"/>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13">
            <a:alphaModFix/>
          </a:blip>
          <a:srcRect b="0" l="0" r="0" t="0"/>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13">
            <a:alphaModFix/>
          </a:blip>
          <a:srcRect b="0" l="0" r="0" t="0"/>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13">
            <a:alphaModFix/>
          </a:blip>
          <a:srcRect b="0" l="0" r="0" t="0"/>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13">
            <a:alphaModFix/>
          </a:blip>
          <a:srcRect b="0" l="0" r="0" t="0"/>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13">
            <a:alphaModFix/>
          </a:blip>
          <a:srcRect b="0" l="0" r="0" t="0"/>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14">
            <a:alphaModFix/>
          </a:blip>
          <a:srcRect b="0" l="0" r="0" t="0"/>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STOCK CHANGE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sp>
        <p:nvSpPr>
          <p:cNvPr id="107" name="Google Shape;107;p1"/>
          <p:cNvSpPr txBox="1"/>
          <p:nvPr/>
        </p:nvSpPr>
        <p:spPr>
          <a:xfrm>
            <a:off x="471737" y="237997"/>
            <a:ext cx="918899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08" name="Google Shape;108;p1"/>
          <p:cNvSpPr txBox="1"/>
          <p:nvPr/>
        </p:nvSpPr>
        <p:spPr>
          <a:xfrm>
            <a:off x="1716201" y="6765725"/>
            <a:ext cx="213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2021. 10. </a:t>
            </a:r>
            <a:r>
              <a:rPr lang="en-US" sz="2400">
                <a:solidFill>
                  <a:schemeClr val="lt1"/>
                </a:solidFill>
              </a:rPr>
              <a:t>8</a:t>
            </a:r>
            <a:r>
              <a:rPr b="0" i="0" lang="en-US" sz="24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 name="Google Shape;109;p1"/>
          <p:cNvSpPr txBox="1"/>
          <p:nvPr/>
        </p:nvSpPr>
        <p:spPr>
          <a:xfrm>
            <a:off x="1438033" y="5303097"/>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10" name="Google Shape;110;p1"/>
          <p:cNvPicPr preferRelativeResize="0"/>
          <p:nvPr/>
        </p:nvPicPr>
        <p:blipFill rotWithShape="1">
          <a:blip r:embed="rId15">
            <a:alphaModFix/>
          </a:blip>
          <a:srcRect b="26836" l="12434" r="13333" t="26225"/>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339"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353" name="Google Shape;353;p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354" name="Google Shape;354;p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355" name="Google Shape;355;p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356" name="Google Shape;356;p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357" name="Google Shape;357;p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1-2</a:t>
            </a:r>
            <a:endParaRPr b="0" i="0" sz="4300" u="none" cap="none" strike="noStrike">
              <a:solidFill>
                <a:srgbClr val="000000"/>
              </a:solidFill>
              <a:latin typeface="Arial"/>
              <a:ea typeface="Arial"/>
              <a:cs typeface="Arial"/>
              <a:sym typeface="Arial"/>
            </a:endParaRPr>
          </a:p>
        </p:txBody>
      </p:sp>
      <p:sp>
        <p:nvSpPr>
          <p:cNvPr id="358" name="Google Shape;358;p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txBox="1"/>
          <p:nvPr/>
        </p:nvSpPr>
        <p:spPr>
          <a:xfrm>
            <a:off x="2491450" y="4210400"/>
            <a:ext cx="7399200" cy="19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수집</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전처리</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분석 모형</a:t>
            </a:r>
            <a:endParaRPr b="1" sz="2900">
              <a:solidFill>
                <a:schemeClr val="lt1"/>
              </a:solidFill>
            </a:endParaRPr>
          </a:p>
        </p:txBody>
      </p:sp>
      <p:sp>
        <p:nvSpPr>
          <p:cNvPr id="361" name="Google Shape;361;p7"/>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lang="en-US" sz="6600">
                <a:solidFill>
                  <a:schemeClr val="lt1"/>
                </a:solidFill>
              </a:rPr>
              <a:t>데이터</a:t>
            </a:r>
            <a:endParaRPr b="0" i="0" sz="1400" u="none" cap="none" strike="noStrike">
              <a:solidFill>
                <a:srgbClr val="000000"/>
              </a:solidFill>
              <a:latin typeface="Arial"/>
              <a:ea typeface="Arial"/>
              <a:cs typeface="Arial"/>
              <a:sym typeface="Arial"/>
            </a:endParaRPr>
          </a:p>
        </p:txBody>
      </p:sp>
      <p:sp>
        <p:nvSpPr>
          <p:cNvPr id="362" name="Google Shape;362;p7"/>
          <p:cNvSpPr/>
          <p:nvPr/>
        </p:nvSpPr>
        <p:spPr>
          <a:xfrm>
            <a:off x="2088550" y="57906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368" name="Google Shape;368;p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370" name="Google Shape;370;p8"/>
          <p:cNvPicPr preferRelativeResize="0"/>
          <p:nvPr/>
        </p:nvPicPr>
        <p:blipFill rotWithShape="1">
          <a:blip r:embed="rId3">
            <a:alphaModFix/>
          </a:blip>
          <a:srcRect b="0" l="0" r="0" t="0"/>
          <a:stretch/>
        </p:blipFill>
        <p:spPr>
          <a:xfrm>
            <a:off x="19349897" y="75109"/>
            <a:ext cx="4168232" cy="2238797"/>
          </a:xfrm>
          <a:prstGeom prst="rect">
            <a:avLst/>
          </a:prstGeom>
          <a:noFill/>
          <a:ln>
            <a:noFill/>
          </a:ln>
        </p:spPr>
      </p:pic>
      <p:sp>
        <p:nvSpPr>
          <p:cNvPr id="371" name="Google Shape;371;p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372" name="Google Shape;372;p8"/>
          <p:cNvSpPr txBox="1"/>
          <p:nvPr/>
        </p:nvSpPr>
        <p:spPr>
          <a:xfrm>
            <a:off x="1191327" y="1113425"/>
            <a:ext cx="17279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시가총액 상위 종목</a:t>
            </a:r>
            <a:endParaRPr b="1" i="0" sz="2900" u="none" cap="none" strike="noStrike">
              <a:solidFill>
                <a:srgbClr val="212D50"/>
              </a:solidFill>
              <a:latin typeface="Arial"/>
              <a:ea typeface="Arial"/>
              <a:cs typeface="Arial"/>
              <a:sym typeface="Arial"/>
            </a:endParaRPr>
          </a:p>
        </p:txBody>
      </p:sp>
      <p:sp>
        <p:nvSpPr>
          <p:cNvPr id="373" name="Google Shape;373;p8"/>
          <p:cNvSpPr txBox="1"/>
          <p:nvPr/>
        </p:nvSpPr>
        <p:spPr>
          <a:xfrm>
            <a:off x="1225775" y="1790700"/>
            <a:ext cx="1494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504D"/>
                </a:solidFill>
              </a:rPr>
              <a:t>KOSPI 시가총액 상위 10종목</a:t>
            </a:r>
            <a:r>
              <a:rPr b="1" lang="en-US" sz="1700">
                <a:solidFill>
                  <a:srgbClr val="C0504D"/>
                </a:solidFill>
              </a:rPr>
              <a:t>(2021. 09. 기준)</a:t>
            </a:r>
            <a:r>
              <a:rPr b="1" lang="en-US" sz="2200">
                <a:solidFill>
                  <a:srgbClr val="C0504D"/>
                </a:solidFill>
              </a:rPr>
              <a:t> 중 그룹사 중복 및 네이버‧ 카카오를 제외한 5개 종목 선정</a:t>
            </a:r>
            <a:endParaRPr/>
          </a:p>
        </p:txBody>
      </p:sp>
      <p:pic>
        <p:nvPicPr>
          <p:cNvPr id="374" name="Google Shape;374;p8"/>
          <p:cNvPicPr preferRelativeResize="0"/>
          <p:nvPr/>
        </p:nvPicPr>
        <p:blipFill>
          <a:blip r:embed="rId4">
            <a:alphaModFix/>
          </a:blip>
          <a:stretch>
            <a:fillRect/>
          </a:stretch>
        </p:blipFill>
        <p:spPr>
          <a:xfrm>
            <a:off x="1545888" y="2485688"/>
            <a:ext cx="13087177" cy="5725199"/>
          </a:xfrm>
          <a:prstGeom prst="rect">
            <a:avLst/>
          </a:prstGeom>
          <a:noFill/>
          <a:ln>
            <a:noFill/>
          </a:ln>
        </p:spPr>
      </p:pic>
      <p:pic>
        <p:nvPicPr>
          <p:cNvPr id="375" name="Google Shape;375;p8"/>
          <p:cNvPicPr preferRelativeResize="0"/>
          <p:nvPr/>
        </p:nvPicPr>
        <p:blipFill>
          <a:blip r:embed="rId5">
            <a:alphaModFix/>
          </a:blip>
          <a:stretch>
            <a:fillRect/>
          </a:stretch>
        </p:blipFill>
        <p:spPr>
          <a:xfrm>
            <a:off x="6258700" y="4381123"/>
            <a:ext cx="11479223" cy="522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10"/>
          <p:cNvGrpSpPr/>
          <p:nvPr/>
        </p:nvGrpSpPr>
        <p:grpSpPr>
          <a:xfrm>
            <a:off x="10194638" y="7629067"/>
            <a:ext cx="6341340" cy="2093223"/>
            <a:chOff x="7259011" y="7692038"/>
            <a:chExt cx="5154723" cy="2093223"/>
          </a:xfrm>
        </p:grpSpPr>
        <p:pic>
          <p:nvPicPr>
            <p:cNvPr id="381" name="Google Shape;381;p10"/>
            <p:cNvPicPr preferRelativeResize="0"/>
            <p:nvPr/>
          </p:nvPicPr>
          <p:blipFill rotWithShape="1">
            <a:blip r:embed="rId3">
              <a:alphaModFix/>
            </a:blip>
            <a:srcRect b="0" l="0" r="0" t="0"/>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83" name="Google Shape;383;p10"/>
          <p:cNvPicPr preferRelativeResize="0"/>
          <p:nvPr/>
        </p:nvPicPr>
        <p:blipFill rotWithShape="1">
          <a:blip r:embed="rId4">
            <a:alphaModFix/>
          </a:blip>
          <a:srcRect b="36089" l="15770" r="9891" t="27820"/>
          <a:stretch/>
        </p:blipFill>
        <p:spPr>
          <a:xfrm>
            <a:off x="10351462" y="1787554"/>
            <a:ext cx="2464254" cy="795602"/>
          </a:xfrm>
          <a:prstGeom prst="rect">
            <a:avLst/>
          </a:prstGeom>
          <a:noFill/>
          <a:ln>
            <a:noFill/>
          </a:ln>
        </p:spPr>
      </p:pic>
      <p:pic>
        <p:nvPicPr>
          <p:cNvPr id="384" name="Google Shape;384;p10"/>
          <p:cNvPicPr preferRelativeResize="0"/>
          <p:nvPr/>
        </p:nvPicPr>
        <p:blipFill rotWithShape="1">
          <a:blip r:embed="rId5">
            <a:alphaModFix/>
          </a:blip>
          <a:srcRect b="0" l="0" r="0" t="0"/>
          <a:stretch/>
        </p:blipFill>
        <p:spPr>
          <a:xfrm>
            <a:off x="3123026" y="1642237"/>
            <a:ext cx="4234543" cy="1000159"/>
          </a:xfrm>
          <a:prstGeom prst="rect">
            <a:avLst/>
          </a:prstGeom>
          <a:noFill/>
          <a:ln>
            <a:noFill/>
          </a:ln>
        </p:spPr>
      </p:pic>
      <p:grpSp>
        <p:nvGrpSpPr>
          <p:cNvPr id="385" name="Google Shape;385;p10"/>
          <p:cNvGrpSpPr/>
          <p:nvPr/>
        </p:nvGrpSpPr>
        <p:grpSpPr>
          <a:xfrm>
            <a:off x="10351462" y="2912630"/>
            <a:ext cx="5186957" cy="4459800"/>
            <a:chOff x="9492601" y="2552217"/>
            <a:chExt cx="3609945" cy="3286125"/>
          </a:xfrm>
        </p:grpSpPr>
        <p:pic>
          <p:nvPicPr>
            <p:cNvPr id="386" name="Google Shape;386;p10"/>
            <p:cNvPicPr preferRelativeResize="0"/>
            <p:nvPr/>
          </p:nvPicPr>
          <p:blipFill rotWithShape="1">
            <a:blip r:embed="rId6">
              <a:alphaModFix/>
            </a:blip>
            <a:srcRect b="0" l="5066" r="84148" t="0"/>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7">
              <a:alphaModFix/>
            </a:blip>
            <a:srcRect b="0" l="60720" r="0" t="0"/>
            <a:stretch/>
          </p:blipFill>
          <p:spPr>
            <a:xfrm>
              <a:off x="10270332" y="2552217"/>
              <a:ext cx="2832214" cy="3286125"/>
            </a:xfrm>
            <a:prstGeom prst="rect">
              <a:avLst/>
            </a:prstGeom>
            <a:noFill/>
            <a:ln>
              <a:noFill/>
            </a:ln>
          </p:spPr>
        </p:pic>
      </p:grpSp>
      <p:grpSp>
        <p:nvGrpSpPr>
          <p:cNvPr id="388" name="Google Shape;388;p10"/>
          <p:cNvGrpSpPr/>
          <p:nvPr/>
        </p:nvGrpSpPr>
        <p:grpSpPr>
          <a:xfrm>
            <a:off x="3123026" y="2889641"/>
            <a:ext cx="5840100" cy="4455622"/>
            <a:chOff x="1676059" y="3519487"/>
            <a:chExt cx="4881902" cy="3693210"/>
          </a:xfrm>
        </p:grpSpPr>
        <p:pic>
          <p:nvPicPr>
            <p:cNvPr id="389" name="Google Shape;389;p10"/>
            <p:cNvPicPr preferRelativeResize="0"/>
            <p:nvPr/>
          </p:nvPicPr>
          <p:blipFill rotWithShape="1">
            <a:blip r:embed="rId8">
              <a:alphaModFix/>
            </a:blip>
            <a:srcRect b="0" l="0" r="0"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9">
              <a:alphaModFix/>
            </a:blip>
            <a:srcRect b="91100" l="19575" r="0" t="3252"/>
            <a:stretch/>
          </p:blipFill>
          <p:spPr>
            <a:xfrm>
              <a:off x="2635816" y="3595688"/>
              <a:ext cx="3922145" cy="228599"/>
            </a:xfrm>
            <a:prstGeom prst="rect">
              <a:avLst/>
            </a:prstGeom>
            <a:noFill/>
            <a:ln>
              <a:noFill/>
            </a:ln>
          </p:spPr>
        </p:pic>
      </p:grpSp>
      <p:sp>
        <p:nvSpPr>
          <p:cNvPr id="391" name="Google Shape;391;p10"/>
          <p:cNvSpPr txBox="1"/>
          <p:nvPr/>
        </p:nvSpPr>
        <p:spPr>
          <a:xfrm>
            <a:off x="3336131"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주식 거래 데이터</a:t>
            </a:r>
            <a:endParaRPr b="1" i="0" sz="2000" u="none" cap="none" strike="noStrike">
              <a:solidFill>
                <a:srgbClr val="516D76"/>
              </a:solidFill>
              <a:latin typeface="Arial"/>
              <a:ea typeface="Arial"/>
              <a:cs typeface="Arial"/>
              <a:sym typeface="Arial"/>
            </a:endParaRPr>
          </a:p>
        </p:txBody>
      </p:sp>
      <p:sp>
        <p:nvSpPr>
          <p:cNvPr id="392" name="Google Shape;392;p10"/>
          <p:cNvSpPr txBox="1"/>
          <p:nvPr/>
        </p:nvSpPr>
        <p:spPr>
          <a:xfrm>
            <a:off x="3668942" y="829687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시    가</a:t>
            </a:r>
            <a:endParaRPr b="1" i="0" sz="1800" u="none" cap="none" strike="noStrike">
              <a:solidFill>
                <a:srgbClr val="83A1A9"/>
              </a:solidFill>
              <a:latin typeface="Arial"/>
              <a:ea typeface="Arial"/>
              <a:cs typeface="Arial"/>
              <a:sym typeface="Arial"/>
            </a:endParaRPr>
          </a:p>
        </p:txBody>
      </p:sp>
      <p:sp>
        <p:nvSpPr>
          <p:cNvPr id="393" name="Google Shape;393;p10"/>
          <p:cNvSpPr txBox="1"/>
          <p:nvPr/>
        </p:nvSpPr>
        <p:spPr>
          <a:xfrm>
            <a:off x="3668942" y="867654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고    가</a:t>
            </a:r>
            <a:endParaRPr b="1" i="0" sz="1800" u="none" cap="none" strike="noStrike">
              <a:solidFill>
                <a:srgbClr val="83A1A9"/>
              </a:solidFill>
              <a:latin typeface="Arial"/>
              <a:ea typeface="Arial"/>
              <a:cs typeface="Arial"/>
              <a:sym typeface="Arial"/>
            </a:endParaRPr>
          </a:p>
        </p:txBody>
      </p:sp>
      <p:sp>
        <p:nvSpPr>
          <p:cNvPr id="394" name="Google Shape;394;p10"/>
          <p:cNvSpPr txBox="1"/>
          <p:nvPr/>
        </p:nvSpPr>
        <p:spPr>
          <a:xfrm>
            <a:off x="3668942" y="9045877"/>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저    가</a:t>
            </a:r>
            <a:endParaRPr b="1" i="0" sz="1800" u="none" cap="none" strike="noStrike">
              <a:solidFill>
                <a:srgbClr val="83A1A9"/>
              </a:solidFill>
              <a:latin typeface="Arial"/>
              <a:ea typeface="Arial"/>
              <a:cs typeface="Arial"/>
              <a:sym typeface="Arial"/>
            </a:endParaRPr>
          </a:p>
        </p:txBody>
      </p:sp>
      <p:grpSp>
        <p:nvGrpSpPr>
          <p:cNvPr id="395" name="Google Shape;395;p10"/>
          <p:cNvGrpSpPr/>
          <p:nvPr/>
        </p:nvGrpSpPr>
        <p:grpSpPr>
          <a:xfrm>
            <a:off x="3138100" y="7629082"/>
            <a:ext cx="5670195" cy="2093224"/>
            <a:chOff x="1507331" y="7705966"/>
            <a:chExt cx="5154723" cy="2093224"/>
          </a:xfrm>
        </p:grpSpPr>
        <p:pic>
          <p:nvPicPr>
            <p:cNvPr id="396" name="Google Shape;396;p10"/>
            <p:cNvPicPr preferRelativeResize="0"/>
            <p:nvPr/>
          </p:nvPicPr>
          <p:blipFill rotWithShape="1">
            <a:blip r:embed="rId10">
              <a:alphaModFix/>
            </a:blip>
            <a:srcRect b="0" l="0" r="0" t="0"/>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8" name="Google Shape;398;p10"/>
          <p:cNvSpPr txBox="1"/>
          <p:nvPr/>
        </p:nvSpPr>
        <p:spPr>
          <a:xfrm>
            <a:off x="5948501" y="8293376"/>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종    가</a:t>
            </a:r>
            <a:endParaRPr b="1" i="0" sz="1800" u="none" cap="none" strike="noStrike">
              <a:solidFill>
                <a:srgbClr val="83A1A9"/>
              </a:solidFill>
              <a:latin typeface="Arial"/>
              <a:ea typeface="Arial"/>
              <a:cs typeface="Arial"/>
              <a:sym typeface="Arial"/>
            </a:endParaRPr>
          </a:p>
        </p:txBody>
      </p:sp>
      <p:sp>
        <p:nvSpPr>
          <p:cNvPr id="399" name="Google Shape;399;p10"/>
          <p:cNvSpPr txBox="1"/>
          <p:nvPr/>
        </p:nvSpPr>
        <p:spPr>
          <a:xfrm>
            <a:off x="5948501" y="866270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거래량</a:t>
            </a:r>
            <a:endParaRPr b="1" i="0" sz="1800" u="none" cap="none" strike="noStrike">
              <a:solidFill>
                <a:srgbClr val="83A1A9"/>
              </a:solidFill>
              <a:latin typeface="Arial"/>
              <a:ea typeface="Arial"/>
              <a:cs typeface="Arial"/>
              <a:sym typeface="Arial"/>
            </a:endParaRPr>
          </a:p>
        </p:txBody>
      </p:sp>
      <p:sp>
        <p:nvSpPr>
          <p:cNvPr id="400" name="Google Shape;400;p10"/>
          <p:cNvSpPr txBox="1"/>
          <p:nvPr/>
        </p:nvSpPr>
        <p:spPr>
          <a:xfrm>
            <a:off x="4808721" y="8283779"/>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401" name="Google Shape;401;p10"/>
          <p:cNvSpPr txBox="1"/>
          <p:nvPr/>
        </p:nvSpPr>
        <p:spPr>
          <a:xfrm>
            <a:off x="4808721" y="866345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High</a:t>
            </a:r>
            <a:endParaRPr b="0" i="0" sz="1400" u="none" cap="none" strike="noStrike">
              <a:solidFill>
                <a:srgbClr val="000000"/>
              </a:solidFill>
              <a:latin typeface="Arial"/>
              <a:ea typeface="Arial"/>
              <a:cs typeface="Arial"/>
              <a:sym typeface="Arial"/>
            </a:endParaRPr>
          </a:p>
        </p:txBody>
      </p:sp>
      <p:sp>
        <p:nvSpPr>
          <p:cNvPr id="402" name="Google Shape;402;p10"/>
          <p:cNvSpPr txBox="1"/>
          <p:nvPr/>
        </p:nvSpPr>
        <p:spPr>
          <a:xfrm>
            <a:off x="4808721" y="9032784"/>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403" name="Google Shape;403;p10"/>
          <p:cNvSpPr txBox="1"/>
          <p:nvPr/>
        </p:nvSpPr>
        <p:spPr>
          <a:xfrm>
            <a:off x="7088280" y="8280283"/>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Close</a:t>
            </a:r>
            <a:endParaRPr b="0" i="0" sz="1400" u="none" cap="none" strike="noStrike">
              <a:solidFill>
                <a:srgbClr val="000000"/>
              </a:solidFill>
              <a:latin typeface="Arial"/>
              <a:ea typeface="Arial"/>
              <a:cs typeface="Arial"/>
              <a:sym typeface="Arial"/>
            </a:endParaRPr>
          </a:p>
        </p:txBody>
      </p:sp>
      <p:sp>
        <p:nvSpPr>
          <p:cNvPr id="404" name="Google Shape;404;p10"/>
          <p:cNvSpPr txBox="1"/>
          <p:nvPr/>
        </p:nvSpPr>
        <p:spPr>
          <a:xfrm>
            <a:off x="7088280" y="864961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Volume</a:t>
            </a:r>
            <a:endParaRPr b="0" i="0" sz="1400" u="none" cap="none" strike="noStrike">
              <a:solidFill>
                <a:srgbClr val="000000"/>
              </a:solidFill>
              <a:latin typeface="Arial"/>
              <a:ea typeface="Arial"/>
              <a:cs typeface="Arial"/>
              <a:sym typeface="Arial"/>
            </a:endParaRPr>
          </a:p>
        </p:txBody>
      </p:sp>
      <p:sp>
        <p:nvSpPr>
          <p:cNvPr id="405" name="Google Shape;405;p10"/>
          <p:cNvSpPr txBox="1"/>
          <p:nvPr/>
        </p:nvSpPr>
        <p:spPr>
          <a:xfrm>
            <a:off x="5948500" y="9019691"/>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변동률</a:t>
            </a:r>
            <a:endParaRPr b="1" i="0" sz="1800" u="none" cap="none" strike="noStrike">
              <a:solidFill>
                <a:srgbClr val="83A1A9"/>
              </a:solidFill>
              <a:latin typeface="Arial"/>
              <a:ea typeface="Arial"/>
              <a:cs typeface="Arial"/>
              <a:sym typeface="Arial"/>
            </a:endParaRPr>
          </a:p>
        </p:txBody>
      </p:sp>
      <p:sp>
        <p:nvSpPr>
          <p:cNvPr id="406" name="Google Shape;406;p10"/>
          <p:cNvSpPr txBox="1"/>
          <p:nvPr/>
        </p:nvSpPr>
        <p:spPr>
          <a:xfrm>
            <a:off x="7088279" y="900659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p:txBody>
      </p:sp>
      <p:sp>
        <p:nvSpPr>
          <p:cNvPr id="407" name="Google Shape;407;p10"/>
          <p:cNvSpPr txBox="1"/>
          <p:nvPr/>
        </p:nvSpPr>
        <p:spPr>
          <a:xfrm>
            <a:off x="10381402"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재무 정보 데이터</a:t>
            </a:r>
            <a:endParaRPr b="1" i="0" sz="2000" u="none" cap="none" strike="noStrike">
              <a:solidFill>
                <a:srgbClr val="516D76"/>
              </a:solidFill>
              <a:latin typeface="Arial"/>
              <a:ea typeface="Arial"/>
              <a:cs typeface="Arial"/>
              <a:sym typeface="Arial"/>
            </a:endParaRPr>
          </a:p>
        </p:txBody>
      </p:sp>
      <p:sp>
        <p:nvSpPr>
          <p:cNvPr id="408" name="Google Shape;408;p10"/>
          <p:cNvSpPr txBox="1"/>
          <p:nvPr/>
        </p:nvSpPr>
        <p:spPr>
          <a:xfrm>
            <a:off x="10481975" y="8426121"/>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주가수익비율</a:t>
            </a:r>
            <a:endParaRPr b="1" i="0" sz="1800" u="none" cap="none" strike="noStrike">
              <a:solidFill>
                <a:srgbClr val="83A1A9"/>
              </a:solidFill>
              <a:latin typeface="Arial"/>
              <a:ea typeface="Arial"/>
              <a:cs typeface="Arial"/>
              <a:sym typeface="Arial"/>
            </a:endParaRPr>
          </a:p>
        </p:txBody>
      </p:sp>
      <p:sp>
        <p:nvSpPr>
          <p:cNvPr id="409" name="Google Shape;409;p10"/>
          <p:cNvSpPr txBox="1"/>
          <p:nvPr/>
        </p:nvSpPr>
        <p:spPr>
          <a:xfrm>
            <a:off x="10481975" y="8880416"/>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주가순자산비율</a:t>
            </a:r>
            <a:endParaRPr b="1" i="0" sz="1800" u="none" cap="none" strike="noStrike">
              <a:solidFill>
                <a:srgbClr val="83A1A9"/>
              </a:solidFill>
              <a:latin typeface="Arial"/>
              <a:ea typeface="Arial"/>
              <a:cs typeface="Arial"/>
              <a:sym typeface="Arial"/>
            </a:endParaRPr>
          </a:p>
        </p:txBody>
      </p:sp>
      <p:sp>
        <p:nvSpPr>
          <p:cNvPr id="410" name="Google Shape;410;p10"/>
          <p:cNvSpPr txBox="1"/>
          <p:nvPr/>
        </p:nvSpPr>
        <p:spPr>
          <a:xfrm>
            <a:off x="13560411" y="8422625"/>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자기자본이익률</a:t>
            </a:r>
            <a:endParaRPr b="1" i="0" sz="1800" u="none" cap="none" strike="noStrike">
              <a:solidFill>
                <a:srgbClr val="83A1A9"/>
              </a:solidFill>
              <a:latin typeface="Arial"/>
              <a:ea typeface="Arial"/>
              <a:cs typeface="Arial"/>
              <a:sym typeface="Arial"/>
            </a:endParaRPr>
          </a:p>
        </p:txBody>
      </p:sp>
      <p:sp>
        <p:nvSpPr>
          <p:cNvPr id="411" name="Google Shape;411;p10"/>
          <p:cNvSpPr txBox="1"/>
          <p:nvPr/>
        </p:nvSpPr>
        <p:spPr>
          <a:xfrm>
            <a:off x="13560411" y="8866578"/>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총자산순이익률</a:t>
            </a:r>
            <a:endParaRPr b="1" i="0" sz="1800" u="none" cap="none" strike="noStrike">
              <a:solidFill>
                <a:srgbClr val="83A1A9"/>
              </a:solidFill>
              <a:latin typeface="Arial"/>
              <a:ea typeface="Arial"/>
              <a:cs typeface="Arial"/>
              <a:sym typeface="Arial"/>
            </a:endParaRPr>
          </a:p>
        </p:txBody>
      </p:sp>
      <p:sp>
        <p:nvSpPr>
          <p:cNvPr id="412" name="Google Shape;412;p10"/>
          <p:cNvSpPr txBox="1"/>
          <p:nvPr/>
        </p:nvSpPr>
        <p:spPr>
          <a:xfrm>
            <a:off x="12519651" y="841302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PER</a:t>
            </a:r>
            <a:endParaRPr b="0" i="0" sz="1400" u="none" cap="none" strike="noStrike">
              <a:solidFill>
                <a:srgbClr val="000000"/>
              </a:solidFill>
              <a:latin typeface="Arial"/>
              <a:ea typeface="Arial"/>
              <a:cs typeface="Arial"/>
              <a:sym typeface="Arial"/>
            </a:endParaRPr>
          </a:p>
        </p:txBody>
      </p:sp>
      <p:sp>
        <p:nvSpPr>
          <p:cNvPr id="413" name="Google Shape;413;p10"/>
          <p:cNvSpPr txBox="1"/>
          <p:nvPr/>
        </p:nvSpPr>
        <p:spPr>
          <a:xfrm>
            <a:off x="12519651" y="8867324"/>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PBR</a:t>
            </a:r>
            <a:endParaRPr b="0" i="0" sz="1400" u="none" cap="none" strike="noStrike">
              <a:solidFill>
                <a:srgbClr val="000000"/>
              </a:solidFill>
              <a:latin typeface="Arial"/>
              <a:ea typeface="Arial"/>
              <a:cs typeface="Arial"/>
              <a:sym typeface="Arial"/>
            </a:endParaRPr>
          </a:p>
        </p:txBody>
      </p:sp>
      <p:sp>
        <p:nvSpPr>
          <p:cNvPr id="414" name="Google Shape;414;p10"/>
          <p:cNvSpPr txBox="1"/>
          <p:nvPr/>
        </p:nvSpPr>
        <p:spPr>
          <a:xfrm>
            <a:off x="15471738" y="8409531"/>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ROE</a:t>
            </a:r>
            <a:endParaRPr b="0" i="0" sz="1400" u="none" cap="none" strike="noStrike">
              <a:solidFill>
                <a:srgbClr val="000000"/>
              </a:solidFill>
              <a:latin typeface="Arial"/>
              <a:ea typeface="Arial"/>
              <a:cs typeface="Arial"/>
              <a:sym typeface="Arial"/>
            </a:endParaRPr>
          </a:p>
        </p:txBody>
      </p:sp>
      <p:sp>
        <p:nvSpPr>
          <p:cNvPr id="415" name="Google Shape;415;p10"/>
          <p:cNvSpPr txBox="1"/>
          <p:nvPr/>
        </p:nvSpPr>
        <p:spPr>
          <a:xfrm>
            <a:off x="15471738" y="885348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ROA</a:t>
            </a:r>
            <a:endParaRPr b="0" i="0" sz="1400" u="none" cap="none" strike="noStrike">
              <a:solidFill>
                <a:srgbClr val="000000"/>
              </a:solidFill>
              <a:latin typeface="Arial"/>
              <a:ea typeface="Arial"/>
              <a:cs typeface="Arial"/>
              <a:sym typeface="Arial"/>
            </a:endParaRPr>
          </a:p>
        </p:txBody>
      </p:sp>
      <p:sp>
        <p:nvSpPr>
          <p:cNvPr id="416" name="Google Shape;416;p1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17" name="Google Shape;417;p1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18" name="Google Shape;418;p1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19" name="Google Shape;419;p1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20" name="Google Shape;420;p10"/>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주식‧재무 정보 </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b="0" l="0" r="0" t="0"/>
          <a:stretch/>
        </p:blipFill>
        <p:spPr>
          <a:xfrm>
            <a:off x="1278731" y="3014056"/>
            <a:ext cx="3086100" cy="723900"/>
          </a:xfrm>
          <a:prstGeom prst="rect">
            <a:avLst/>
          </a:prstGeom>
          <a:noFill/>
          <a:ln>
            <a:noFill/>
          </a:ln>
        </p:spPr>
      </p:pic>
      <p:pic>
        <p:nvPicPr>
          <p:cNvPr id="426" name="Google Shape;426;p11"/>
          <p:cNvPicPr preferRelativeResize="0"/>
          <p:nvPr/>
        </p:nvPicPr>
        <p:blipFill rotWithShape="1">
          <a:blip r:embed="rId4">
            <a:alphaModFix/>
          </a:blip>
          <a:srcRect b="0" l="0" r="0" t="0"/>
          <a:stretch/>
        </p:blipFill>
        <p:spPr>
          <a:xfrm>
            <a:off x="12951281" y="2935891"/>
            <a:ext cx="3076575" cy="895350"/>
          </a:xfrm>
          <a:prstGeom prst="rect">
            <a:avLst/>
          </a:prstGeom>
          <a:noFill/>
          <a:ln>
            <a:noFill/>
          </a:ln>
        </p:spPr>
      </p:pic>
      <p:pic>
        <p:nvPicPr>
          <p:cNvPr id="427" name="Google Shape;427;p11"/>
          <p:cNvPicPr preferRelativeResize="0"/>
          <p:nvPr/>
        </p:nvPicPr>
        <p:blipFill rotWithShape="1">
          <a:blip r:embed="rId5">
            <a:alphaModFix/>
          </a:blip>
          <a:srcRect b="0" l="0" r="0" t="0"/>
          <a:stretch/>
        </p:blipFill>
        <p:spPr>
          <a:xfrm>
            <a:off x="4708747" y="2893028"/>
            <a:ext cx="2461019" cy="937531"/>
          </a:xfrm>
          <a:prstGeom prst="rect">
            <a:avLst/>
          </a:prstGeom>
          <a:noFill/>
          <a:ln>
            <a:noFill/>
          </a:ln>
        </p:spPr>
      </p:pic>
      <p:pic>
        <p:nvPicPr>
          <p:cNvPr id="428" name="Google Shape;428;p11"/>
          <p:cNvPicPr preferRelativeResize="0"/>
          <p:nvPr/>
        </p:nvPicPr>
        <p:blipFill rotWithShape="1">
          <a:blip r:embed="rId6">
            <a:alphaModFix/>
          </a:blip>
          <a:srcRect b="0" l="0" r="0" t="0"/>
          <a:stretch/>
        </p:blipFill>
        <p:spPr>
          <a:xfrm>
            <a:off x="16027856" y="2893028"/>
            <a:ext cx="2609850" cy="981075"/>
          </a:xfrm>
          <a:prstGeom prst="rect">
            <a:avLst/>
          </a:prstGeom>
          <a:noFill/>
          <a:ln>
            <a:noFill/>
          </a:ln>
        </p:spPr>
      </p:pic>
      <p:pic>
        <p:nvPicPr>
          <p:cNvPr id="429" name="Google Shape;429;p11"/>
          <p:cNvPicPr preferRelativeResize="0"/>
          <p:nvPr/>
        </p:nvPicPr>
        <p:blipFill rotWithShape="1">
          <a:blip r:embed="rId7">
            <a:alphaModFix/>
          </a:blip>
          <a:srcRect b="0" l="0" r="0" t="0"/>
          <a:stretch/>
        </p:blipFill>
        <p:spPr>
          <a:xfrm>
            <a:off x="9015852" y="2821822"/>
            <a:ext cx="3931415" cy="1046729"/>
          </a:xfrm>
          <a:prstGeom prst="rect">
            <a:avLst/>
          </a:prstGeom>
          <a:noFill/>
          <a:ln>
            <a:noFill/>
          </a:ln>
        </p:spPr>
      </p:pic>
      <p:sp>
        <p:nvSpPr>
          <p:cNvPr id="430" name="Google Shape;430;p11"/>
          <p:cNvSpPr txBox="1"/>
          <p:nvPr/>
        </p:nvSpPr>
        <p:spPr>
          <a:xfrm>
            <a:off x="2461756" y="197774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431" name="Google Shape;431;p11"/>
          <p:cNvSpPr txBox="1"/>
          <p:nvPr/>
        </p:nvSpPr>
        <p:spPr>
          <a:xfrm>
            <a:off x="11496677" y="190879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432" name="Google Shape;432;p11"/>
          <p:cNvPicPr preferRelativeResize="0"/>
          <p:nvPr/>
        </p:nvPicPr>
        <p:blipFill rotWithShape="1">
          <a:blip r:embed="rId8">
            <a:alphaModFix/>
          </a:blip>
          <a:srcRect b="0" l="0" r="0" t="0"/>
          <a:stretch/>
        </p:blipFill>
        <p:spPr>
          <a:xfrm>
            <a:off x="2957491" y="2563415"/>
            <a:ext cx="2484000" cy="50291"/>
          </a:xfrm>
          <a:prstGeom prst="rect">
            <a:avLst/>
          </a:prstGeom>
          <a:noFill/>
          <a:ln>
            <a:noFill/>
          </a:ln>
        </p:spPr>
      </p:pic>
      <p:pic>
        <p:nvPicPr>
          <p:cNvPr id="433" name="Google Shape;433;p11"/>
          <p:cNvPicPr preferRelativeResize="0"/>
          <p:nvPr/>
        </p:nvPicPr>
        <p:blipFill rotWithShape="1">
          <a:blip r:embed="rId8">
            <a:alphaModFix/>
          </a:blip>
          <a:srcRect b="0" l="0" r="0" t="0"/>
          <a:stretch/>
        </p:blipFill>
        <p:spPr>
          <a:xfrm>
            <a:off x="11686411" y="2519611"/>
            <a:ext cx="3096000" cy="50291"/>
          </a:xfrm>
          <a:prstGeom prst="rect">
            <a:avLst/>
          </a:prstGeom>
          <a:noFill/>
          <a:ln>
            <a:noFill/>
          </a:ln>
        </p:spPr>
      </p:pic>
      <p:pic>
        <p:nvPicPr>
          <p:cNvPr id="434" name="Google Shape;434;p11"/>
          <p:cNvPicPr preferRelativeResize="0"/>
          <p:nvPr/>
        </p:nvPicPr>
        <p:blipFill rotWithShape="1">
          <a:blip r:embed="rId9">
            <a:alphaModFix/>
          </a:blip>
          <a:srcRect b="0" l="18594" r="0" t="0"/>
          <a:stretch/>
        </p:blipFill>
        <p:spPr>
          <a:xfrm>
            <a:off x="973931" y="4128315"/>
            <a:ext cx="7163644" cy="5038451"/>
          </a:xfrm>
          <a:prstGeom prst="rect">
            <a:avLst/>
          </a:prstGeom>
          <a:noFill/>
          <a:ln>
            <a:noFill/>
          </a:ln>
        </p:spPr>
      </p:pic>
      <p:sp>
        <p:nvSpPr>
          <p:cNvPr id="435" name="Google Shape;435;p11"/>
          <p:cNvSpPr/>
          <p:nvPr/>
        </p:nvSpPr>
        <p:spPr>
          <a:xfrm>
            <a:off x="1005659" y="4781861"/>
            <a:ext cx="5998369" cy="5283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11"/>
          <p:cNvSpPr/>
          <p:nvPr/>
        </p:nvSpPr>
        <p:spPr>
          <a:xfrm>
            <a:off x="1593828" y="5509249"/>
            <a:ext cx="993316" cy="21108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11"/>
          <p:cNvSpPr/>
          <p:nvPr/>
        </p:nvSpPr>
        <p:spPr>
          <a:xfrm>
            <a:off x="982662" y="8173258"/>
            <a:ext cx="4954566" cy="993508"/>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8" name="Google Shape;438;p11"/>
          <p:cNvPicPr preferRelativeResize="0"/>
          <p:nvPr/>
        </p:nvPicPr>
        <p:blipFill rotWithShape="1">
          <a:blip r:embed="rId10">
            <a:alphaModFix/>
          </a:blip>
          <a:srcRect b="0" l="0" r="0" t="0"/>
          <a:stretch/>
        </p:blipFill>
        <p:spPr>
          <a:xfrm>
            <a:off x="8898398" y="4426536"/>
            <a:ext cx="6092031" cy="4740231"/>
          </a:xfrm>
          <a:prstGeom prst="rect">
            <a:avLst/>
          </a:prstGeom>
          <a:noFill/>
          <a:ln>
            <a:noFill/>
          </a:ln>
        </p:spPr>
      </p:pic>
      <p:pic>
        <p:nvPicPr>
          <p:cNvPr id="439" name="Google Shape;439;p11"/>
          <p:cNvPicPr preferRelativeResize="0"/>
          <p:nvPr/>
        </p:nvPicPr>
        <p:blipFill rotWithShape="1">
          <a:blip r:embed="rId11">
            <a:alphaModFix/>
          </a:blip>
          <a:srcRect b="0" l="0" r="0" t="0"/>
          <a:stretch/>
        </p:blipFill>
        <p:spPr>
          <a:xfrm>
            <a:off x="15118595" y="4428123"/>
            <a:ext cx="3519110" cy="4379142"/>
          </a:xfrm>
          <a:prstGeom prst="rect">
            <a:avLst/>
          </a:prstGeom>
          <a:noFill/>
          <a:ln>
            <a:noFill/>
          </a:ln>
        </p:spPr>
      </p:pic>
      <p:sp>
        <p:nvSpPr>
          <p:cNvPr id="440" name="Google Shape;440;p11"/>
          <p:cNvSpPr/>
          <p:nvPr/>
        </p:nvSpPr>
        <p:spPr>
          <a:xfrm>
            <a:off x="8822531" y="7868781"/>
            <a:ext cx="1759720"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11"/>
          <p:cNvSpPr/>
          <p:nvPr/>
        </p:nvSpPr>
        <p:spPr>
          <a:xfrm>
            <a:off x="9051131" y="8653001"/>
            <a:ext cx="1454314"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11"/>
          <p:cNvSpPr/>
          <p:nvPr/>
        </p:nvSpPr>
        <p:spPr>
          <a:xfrm>
            <a:off x="15680531" y="4781861"/>
            <a:ext cx="2514600" cy="36144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44" name="Google Shape;444;p1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45" name="Google Shape;445;p1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46" name="Google Shape;446;p1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47" name="Google Shape;447;p11"/>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경제 일간지‧주식 콘텐츠 유튜브 채널</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b="0" l="0" r="0" t="0"/>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b="0" l="0" r="0" t="0"/>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55" name="Google Shape;455;gf59b30ca06_0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457" name="Google Shape;457;gf59b30ca06_0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뉴스 기사 일일 데이터 수 </a:t>
            </a:r>
            <a:r>
              <a:rPr b="1" lang="en-US" sz="2200">
                <a:solidFill>
                  <a:srgbClr val="212D50"/>
                </a:solidFill>
                <a:highlight>
                  <a:srgbClr val="FFE599"/>
                </a:highlight>
              </a:rPr>
              <a:t>평균 약 10개</a:t>
            </a:r>
            <a:endParaRPr b="1" sz="2200">
              <a:solidFill>
                <a:srgbClr val="212D50"/>
              </a:solidFill>
              <a:highlight>
                <a:srgbClr val="FFE599"/>
              </a:highlight>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주말엔 기사량이 적어 평균 이하로 수집 </a:t>
            </a:r>
            <a:endParaRPr b="1" i="0" sz="2200" u="none" cap="none" strike="noStrike">
              <a:solidFill>
                <a:schemeClr val="dk1"/>
              </a:solidFill>
              <a:latin typeface="Arial"/>
              <a:ea typeface="Arial"/>
              <a:cs typeface="Arial"/>
              <a:sym typeface="Arial"/>
            </a:endParaRPr>
          </a:p>
        </p:txBody>
      </p:sp>
      <p:sp>
        <p:nvSpPr>
          <p:cNvPr id="464" name="Google Shape;464;gf59b30ca06_0_0"/>
          <p:cNvSpPr/>
          <p:nvPr/>
        </p:nvSpPr>
        <p:spPr>
          <a:xfrm>
            <a:off x="11700300" y="5399250"/>
            <a:ext cx="7677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f59b30ca06_0_0"/>
          <p:cNvSpPr/>
          <p:nvPr/>
        </p:nvSpPr>
        <p:spPr>
          <a:xfrm>
            <a:off x="12305025" y="2765950"/>
            <a:ext cx="6165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f59b30ca06_0_0"/>
          <p:cNvSpPr txBox="1"/>
          <p:nvPr/>
        </p:nvSpPr>
        <p:spPr>
          <a:xfrm>
            <a:off x="11349812" y="8445350"/>
            <a:ext cx="5205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유튜브 채널의 경우 해당 채널마다 </a:t>
            </a:r>
            <a:endParaRPr b="1" sz="2200">
              <a:solidFill>
                <a:srgbClr val="212D50"/>
              </a:solidFill>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업로드 하는</a:t>
            </a:r>
            <a:r>
              <a:rPr b="1" lang="en-US" sz="2200">
                <a:solidFill>
                  <a:srgbClr val="212D50"/>
                </a:solidFill>
              </a:rPr>
              <a:t> 영상</a:t>
            </a:r>
            <a:r>
              <a:rPr b="1" lang="en-US" sz="2200">
                <a:solidFill>
                  <a:srgbClr val="212D50"/>
                </a:solidFill>
              </a:rPr>
              <a:t>의 일자가 </a:t>
            </a:r>
            <a:r>
              <a:rPr b="1" lang="en-US" sz="2200">
                <a:solidFill>
                  <a:srgbClr val="212D50"/>
                </a:solidFill>
                <a:highlight>
                  <a:srgbClr val="FFE599"/>
                </a:highlight>
              </a:rPr>
              <a:t>불규칙적임</a:t>
            </a:r>
            <a:endParaRPr b="1" i="0" sz="2200" u="none" cap="none" strike="noStrike">
              <a:solidFill>
                <a:schemeClr val="dk1"/>
              </a:solidFill>
              <a:highlight>
                <a:srgbClr val="FFE599"/>
              </a:highlight>
              <a:latin typeface="Arial"/>
              <a:ea typeface="Arial"/>
              <a:cs typeface="Arial"/>
              <a:sym typeface="Arial"/>
            </a:endParaRPr>
          </a:p>
        </p:txBody>
      </p:sp>
      <p:sp>
        <p:nvSpPr>
          <p:cNvPr id="467" name="Google Shape;467;gf59b30ca06_0_0"/>
          <p:cNvSpPr txBox="1"/>
          <p:nvPr/>
        </p:nvSpPr>
        <p:spPr>
          <a:xfrm>
            <a:off x="2324875" y="2046550"/>
            <a:ext cx="754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매일경제 · 아시아경제 일별 기사량 </a:t>
            </a:r>
            <a:r>
              <a:rPr b="1" lang="en-US" sz="1300">
                <a:solidFill>
                  <a:srgbClr val="212D50"/>
                </a:solidFill>
              </a:rPr>
              <a:t>(2021.09.03)</a:t>
            </a:r>
            <a:endParaRPr b="1" i="0" sz="1000" u="none" cap="none" strike="noStrike">
              <a:solidFill>
                <a:schemeClr val="dk1"/>
              </a:solidFill>
              <a:latin typeface="Arial"/>
              <a:ea typeface="Arial"/>
              <a:cs typeface="Arial"/>
              <a:sym typeface="Arial"/>
            </a:endParaRPr>
          </a:p>
        </p:txBody>
      </p:sp>
      <p:sp>
        <p:nvSpPr>
          <p:cNvPr id="468" name="Google Shape;468;gf59b30ca06_0_0"/>
          <p:cNvSpPr txBox="1"/>
          <p:nvPr/>
        </p:nvSpPr>
        <p:spPr>
          <a:xfrm>
            <a:off x="11349800" y="2046550"/>
            <a:ext cx="5113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유튜브채</a:t>
            </a:r>
            <a:r>
              <a:rPr b="1" lang="en-US" sz="1800">
                <a:solidFill>
                  <a:srgbClr val="212D50"/>
                </a:solidFill>
              </a:rPr>
              <a:t>널 삼프로TV · 슈카월드</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75" name="Google Shape;475;p13"/>
          <p:cNvCxnSpPr/>
          <p:nvPr/>
        </p:nvCxnSpPr>
        <p:spPr>
          <a:xfrm>
            <a:off x="7259916" y="5413448"/>
            <a:ext cx="808500" cy="0"/>
          </a:xfrm>
          <a:prstGeom prst="straightConnector1">
            <a:avLst/>
          </a:prstGeom>
          <a:noFill/>
          <a:ln cap="flat" cmpd="sng" w="19050">
            <a:solidFill>
              <a:srgbClr val="395E89"/>
            </a:solidFill>
            <a:prstDash val="solid"/>
            <a:round/>
            <a:headEnd len="sm" w="sm" type="none"/>
            <a:tailEnd len="med" w="med" type="triangle"/>
          </a:ln>
        </p:spPr>
      </p:cxnSp>
      <p:sp>
        <p:nvSpPr>
          <p:cNvPr id="476" name="Google Shape;476;p13"/>
          <p:cNvSpPr/>
          <p:nvPr/>
        </p:nvSpPr>
        <p:spPr>
          <a:xfrm>
            <a:off x="5908006"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뉴스</a:t>
            </a:r>
            <a:endParaRPr b="1" i="0" sz="2200" u="none" cap="none" strike="noStrike">
              <a:solidFill>
                <a:srgbClr val="000000"/>
              </a:solidFill>
              <a:latin typeface="Arial"/>
              <a:ea typeface="Arial"/>
              <a:cs typeface="Arial"/>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YouTube 스크립트</a:t>
            </a:r>
            <a:endParaRPr b="1" i="0" sz="2000" u="none" cap="none" strike="noStrike">
              <a:solidFill>
                <a:srgbClr val="000000"/>
              </a:solidFill>
              <a:latin typeface="Arial"/>
              <a:ea typeface="Arial"/>
              <a:cs typeface="Arial"/>
              <a:sym typeface="Arial"/>
            </a:endParaRPr>
          </a:p>
        </p:txBody>
      </p:sp>
      <p:cxnSp>
        <p:nvCxnSpPr>
          <p:cNvPr id="479" name="Google Shape;479;p13"/>
          <p:cNvCxnSpPr/>
          <p:nvPr/>
        </p:nvCxnSpPr>
        <p:spPr>
          <a:xfrm>
            <a:off x="5107813" y="4574678"/>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0" name="Google Shape;480;p13"/>
          <p:cNvCxnSpPr/>
          <p:nvPr/>
        </p:nvCxnSpPr>
        <p:spPr>
          <a:xfrm>
            <a:off x="5107813"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1" name="Google Shape;481;p13"/>
          <p:cNvSpPr/>
          <p:nvPr/>
        </p:nvSpPr>
        <p:spPr>
          <a:xfrm>
            <a:off x="9745050"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p:txBody>
      </p:sp>
      <p:cxnSp>
        <p:nvCxnSpPr>
          <p:cNvPr id="482" name="Google Shape;482;p13"/>
          <p:cNvCxnSpPr/>
          <p:nvPr/>
        </p:nvCxnSpPr>
        <p:spPr>
          <a:xfrm>
            <a:off x="11417432" y="3793856"/>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3" name="Google Shape;483;p13"/>
          <p:cNvCxnSpPr/>
          <p:nvPr/>
        </p:nvCxnSpPr>
        <p:spPr>
          <a:xfrm>
            <a:off x="11417432"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4" name="Google Shape;484;p13"/>
          <p:cNvSpPr/>
          <p:nvPr/>
        </p:nvSpPr>
        <p:spPr>
          <a:xfrm>
            <a:off x="12302745" y="3172039"/>
            <a:ext cx="3971400" cy="16521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분석</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감성분석 · 머신러닝</a:t>
            </a:r>
            <a:r>
              <a:rPr b="1" i="0" lang="en-US" sz="2200" u="none" cap="none" strike="noStrike">
                <a:solidFill>
                  <a:schemeClr val="dk1"/>
                </a:solidFill>
                <a:latin typeface="Arial"/>
                <a:ea typeface="Arial"/>
                <a:cs typeface="Arial"/>
                <a:sym typeface="Arial"/>
              </a:rPr>
              <a:t> · </a:t>
            </a:r>
            <a:r>
              <a:rPr b="1" i="0" lang="en-US" sz="2200" u="none" cap="none" strike="noStrike">
                <a:solidFill>
                  <a:srgbClr val="000000"/>
                </a:solidFill>
                <a:latin typeface="Arial"/>
                <a:ea typeface="Arial"/>
                <a:cs typeface="Arial"/>
                <a:sym typeface="Arial"/>
              </a:rPr>
              <a:t>딥러닝</a:t>
            </a:r>
            <a:endParaRPr b="1" i="0" sz="2200" u="none" cap="none" strike="noStrike">
              <a:solidFill>
                <a:srgbClr val="000000"/>
              </a:solidFill>
              <a:latin typeface="Arial"/>
              <a:ea typeface="Arial"/>
              <a:cs typeface="Arial"/>
              <a:sym typeface="Arial"/>
            </a:endParaRPr>
          </a:p>
        </p:txBody>
      </p:sp>
      <p:sp>
        <p:nvSpPr>
          <p:cNvPr id="485" name="Google Shape;485;p13"/>
          <p:cNvSpPr/>
          <p:nvPr/>
        </p:nvSpPr>
        <p:spPr>
          <a:xfrm>
            <a:off x="12302745" y="6002667"/>
            <a:ext cx="3971400" cy="21435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&lt;대시보드&gt;</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p:txBody>
      </p:sp>
      <p:pic>
        <p:nvPicPr>
          <p:cNvPr id="486" name="Google Shape;486;p13"/>
          <p:cNvPicPr preferRelativeResize="0"/>
          <p:nvPr/>
        </p:nvPicPr>
        <p:blipFill rotWithShape="1">
          <a:blip r:embed="rId3">
            <a:alphaModFix/>
          </a:blip>
          <a:srcRect b="0" l="0" r="0" t="0"/>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b="0" l="0" r="0" t="0"/>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b="0" l="0" r="0" t="0"/>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90" name="Google Shape;490;p13"/>
          <p:cNvPicPr preferRelativeResize="0"/>
          <p:nvPr/>
        </p:nvPicPr>
        <p:blipFill rotWithShape="1">
          <a:blip r:embed="rId6">
            <a:alphaModFix/>
          </a:blip>
          <a:srcRect b="0" l="0" r="0" t="0"/>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b="0" l="0" r="0" t="0"/>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b="0" l="0" r="0" t="0"/>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크롤링</a:t>
            </a:r>
            <a:endParaRPr b="1" i="0" sz="2200" u="none" cap="none" strike="noStrike">
              <a:solidFill>
                <a:srgbClr val="000000"/>
              </a:solidFill>
              <a:latin typeface="Arial"/>
              <a:ea typeface="Arial"/>
              <a:cs typeface="Arial"/>
              <a:sym typeface="Arial"/>
            </a:endParaRPr>
          </a:p>
        </p:txBody>
      </p:sp>
      <p:sp>
        <p:nvSpPr>
          <p:cNvPr id="494" name="Google Shape;494;p13"/>
          <p:cNvSpPr/>
          <p:nvPr/>
        </p:nvSpPr>
        <p:spPr>
          <a:xfrm>
            <a:off x="8005624"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서버</a:t>
            </a:r>
            <a:endParaRPr b="1" i="0" sz="2200" u="none" cap="none" strike="noStrike">
              <a:solidFill>
                <a:srgbClr val="000000"/>
              </a:solidFill>
              <a:latin typeface="Arial"/>
              <a:ea typeface="Arial"/>
              <a:cs typeface="Arial"/>
              <a:sym typeface="Arial"/>
            </a:endParaRPr>
          </a:p>
        </p:txBody>
      </p:sp>
      <p:sp>
        <p:nvSpPr>
          <p:cNvPr id="495" name="Google Shape;495;p13"/>
          <p:cNvSpPr/>
          <p:nvPr/>
        </p:nvSpPr>
        <p:spPr>
          <a:xfrm>
            <a:off x="9797021"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DB</a:t>
            </a:r>
            <a:endParaRPr b="1" i="0" sz="2200" u="none" cap="none" strike="noStrike">
              <a:solidFill>
                <a:srgbClr val="000000"/>
              </a:solidFill>
              <a:latin typeface="Arial"/>
              <a:ea typeface="Arial"/>
              <a:cs typeface="Arial"/>
              <a:sym typeface="Arial"/>
            </a:endParaRPr>
          </a:p>
        </p:txBody>
      </p:sp>
      <p:sp>
        <p:nvSpPr>
          <p:cNvPr id="496" name="Google Shape;496;p13"/>
          <p:cNvSpPr/>
          <p:nvPr/>
        </p:nvSpPr>
        <p:spPr>
          <a:xfrm>
            <a:off x="12301820" y="2293450"/>
            <a:ext cx="39714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활용</a:t>
            </a:r>
            <a:endParaRPr b="1" i="0" sz="2200" u="none" cap="none" strike="noStrike">
              <a:solidFill>
                <a:srgbClr val="000000"/>
              </a:solidFill>
              <a:latin typeface="Arial"/>
              <a:ea typeface="Arial"/>
              <a:cs typeface="Arial"/>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주식 데이터</a:t>
            </a:r>
            <a:endParaRPr b="1" i="0" sz="2000" u="none" cap="none" strike="noStrike">
              <a:solidFill>
                <a:srgbClr val="000000"/>
              </a:solidFill>
              <a:latin typeface="Arial"/>
              <a:ea typeface="Arial"/>
              <a:cs typeface="Arial"/>
              <a:sym typeface="Arial"/>
            </a:endParaRPr>
          </a:p>
        </p:txBody>
      </p:sp>
      <p:cxnSp>
        <p:nvCxnSpPr>
          <p:cNvPr id="498" name="Google Shape;498;p13"/>
          <p:cNvCxnSpPr>
            <a:endCxn id="489" idx="2"/>
          </p:cNvCxnSpPr>
          <p:nvPr/>
        </p:nvCxnSpPr>
        <p:spPr>
          <a:xfrm flipH="1" rot="10800000">
            <a:off x="5107749" y="7654939"/>
            <a:ext cx="3667800" cy="831600"/>
          </a:xfrm>
          <a:prstGeom prst="bentConnector2">
            <a:avLst/>
          </a:prstGeom>
          <a:noFill/>
          <a:ln cap="flat" cmpd="sng" w="19050">
            <a:solidFill>
              <a:srgbClr val="395E89"/>
            </a:solidFill>
            <a:prstDash val="solid"/>
            <a:round/>
            <a:headEnd len="sm" w="sm" type="none"/>
            <a:tailEnd len="med" w="med" type="triangle"/>
          </a:ln>
        </p:spPr>
      </p:cxnSp>
      <p:cxnSp>
        <p:nvCxnSpPr>
          <p:cNvPr id="499" name="Google Shape;499;p13"/>
          <p:cNvCxnSpPr/>
          <p:nvPr/>
        </p:nvCxnSpPr>
        <p:spPr>
          <a:xfrm rot="10800000">
            <a:off x="11441671" y="4187374"/>
            <a:ext cx="808500" cy="0"/>
          </a:xfrm>
          <a:prstGeom prst="straightConnector1">
            <a:avLst/>
          </a:prstGeom>
          <a:noFill/>
          <a:ln cap="flat" cmpd="sng" w="19050">
            <a:solidFill>
              <a:srgbClr val="395E89"/>
            </a:solidFill>
            <a:prstDash val="solid"/>
            <a:round/>
            <a:headEnd len="sm" w="sm" type="none"/>
            <a:tailEnd len="med" w="med" type="triangle"/>
          </a:ln>
        </p:spPr>
      </p:cxnSp>
      <p:sp>
        <p:nvSpPr>
          <p:cNvPr id="500" name="Google Shape;500;p1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01" name="Google Shape;501;p1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프로세스</a:t>
            </a:r>
            <a:endParaRPr b="1" i="0" sz="2900" u="none" cap="none" strike="noStrike">
              <a:solidFill>
                <a:schemeClr val="dk1"/>
              </a:solidFill>
              <a:latin typeface="Arial"/>
              <a:ea typeface="Arial"/>
              <a:cs typeface="Arial"/>
              <a:sym typeface="Arial"/>
            </a:endParaRPr>
          </a:p>
        </p:txBody>
      </p:sp>
      <p:sp>
        <p:nvSpPr>
          <p:cNvPr id="502" name="Google Shape;502;p1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03" name="Google Shape;503;p1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04" name="Google Shape;504;p1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cap="flat" cmpd="sng" w="38100">
            <a:solidFill>
              <a:schemeClr val="dk2"/>
            </a:solidFill>
            <a:prstDash val="solid"/>
            <a:round/>
            <a:headEnd len="sm" w="sm" type="none"/>
            <a:tailEnd len="med" w="med" type="triangle"/>
          </a:ln>
        </p:spPr>
      </p:cxnSp>
      <p:pic>
        <p:nvPicPr>
          <p:cNvPr id="511" name="Google Shape;511;p12"/>
          <p:cNvPicPr preferRelativeResize="0"/>
          <p:nvPr/>
        </p:nvPicPr>
        <p:blipFill rotWithShape="1">
          <a:blip r:embed="rId3">
            <a:alphaModFix/>
          </a:blip>
          <a:srcRect b="0" l="0" r="0" t="0"/>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b="0" l="0" r="0" t="0"/>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b="0" l="0" r="0" t="0"/>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b="0" l="0" r="0" t="0"/>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b="0" l="0" r="0" t="0"/>
          <a:stretch/>
        </p:blipFill>
        <p:spPr>
          <a:xfrm>
            <a:off x="8871002" y="2624910"/>
            <a:ext cx="3931415" cy="1046729"/>
          </a:xfrm>
          <a:prstGeom prst="rect">
            <a:avLst/>
          </a:prstGeom>
          <a:noFill/>
          <a:ln>
            <a:noFill/>
          </a:ln>
        </p:spPr>
      </p:pic>
      <p:sp>
        <p:nvSpPr>
          <p:cNvPr id="516" name="Google Shape;516;p12"/>
          <p:cNvSpPr txBox="1"/>
          <p:nvPr/>
        </p:nvSpPr>
        <p:spPr>
          <a:xfrm>
            <a:off x="2417106"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517" name="Google Shape;517;p12"/>
          <p:cNvSpPr txBox="1"/>
          <p:nvPr/>
        </p:nvSpPr>
        <p:spPr>
          <a:xfrm>
            <a:off x="11544327"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518" name="Google Shape;518;p12"/>
          <p:cNvPicPr preferRelativeResize="0"/>
          <p:nvPr/>
        </p:nvPicPr>
        <p:blipFill rotWithShape="1">
          <a:blip r:embed="rId8">
            <a:alphaModFix/>
          </a:blip>
          <a:srcRect b="0" l="0" r="0" t="0"/>
          <a:stretch/>
        </p:blipFill>
        <p:spPr>
          <a:xfrm>
            <a:off x="2912841" y="2352553"/>
            <a:ext cx="2484000" cy="50291"/>
          </a:xfrm>
          <a:prstGeom prst="rect">
            <a:avLst/>
          </a:prstGeom>
          <a:noFill/>
          <a:ln>
            <a:noFill/>
          </a:ln>
        </p:spPr>
      </p:pic>
      <p:pic>
        <p:nvPicPr>
          <p:cNvPr id="519" name="Google Shape;519;p12"/>
          <p:cNvPicPr preferRelativeResize="0"/>
          <p:nvPr/>
        </p:nvPicPr>
        <p:blipFill rotWithShape="1">
          <a:blip r:embed="rId8">
            <a:alphaModFix/>
          </a:blip>
          <a:srcRect b="0" l="0" r="0" t="0"/>
          <a:stretch/>
        </p:blipFill>
        <p:spPr>
          <a:xfrm>
            <a:off x="11734061" y="2377698"/>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-뉴스-</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제목</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내용</a:t>
            </a:r>
            <a:endParaRPr b="1" i="0" sz="2500" u="none" cap="none" strike="noStrike">
              <a:solidFill>
                <a:srgbClr val="113687"/>
              </a:solidFill>
              <a:latin typeface="Calibri"/>
              <a:ea typeface="Calibri"/>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22" name="Google Shape;522;p1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23" name="Google Shape;523;p1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510" name="Google Shape;510;p12"/>
          <p:cNvPicPr preferRelativeResize="0"/>
          <p:nvPr/>
        </p:nvPicPr>
        <p:blipFill rotWithShape="1">
          <a:blip r:embed="rId9">
            <a:alphaModFix/>
          </a:blip>
          <a:srcRect b="0" l="0" r="0" t="0"/>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b="0" l="0" r="0" t="0"/>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-데이터 수집-</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매일 저녁</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11시 30분</a:t>
            </a:r>
            <a:endParaRPr b="1" i="0" sz="2500" u="none" cap="none" strike="noStrike">
              <a:solidFill>
                <a:srgbClr val="980000"/>
              </a:solidFill>
              <a:latin typeface="Calibri"/>
              <a:ea typeface="Calibri"/>
              <a:cs typeface="Calibri"/>
              <a:sym typeface="Calibri"/>
            </a:endParaRPr>
          </a:p>
        </p:txBody>
      </p:sp>
      <p:sp>
        <p:nvSpPr>
          <p:cNvPr id="526" name="Google Shape;526;p12"/>
          <p:cNvSpPr/>
          <p:nvPr/>
        </p:nvSpPr>
        <p:spPr>
          <a:xfrm>
            <a:off x="2300850" y="533315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-데이터 수집-</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매일 아침</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9시 30분</a:t>
            </a:r>
            <a:endParaRPr b="1" i="0" sz="2500" u="none" cap="none" strike="noStrike">
              <a:solidFill>
                <a:srgbClr val="113687"/>
              </a:solidFill>
              <a:latin typeface="Calibri"/>
              <a:ea typeface="Calibri"/>
              <a:cs typeface="Calibri"/>
              <a:sym typeface="Calibri"/>
            </a:endParaRPr>
          </a:p>
        </p:txBody>
      </p:sp>
      <p:sp>
        <p:nvSpPr>
          <p:cNvPr id="527" name="Google Shape;527;p12"/>
          <p:cNvSpPr/>
          <p:nvPr/>
        </p:nvSpPr>
        <p:spPr>
          <a:xfrm>
            <a:off x="12802425" y="3868550"/>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-유튜브-</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제목</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스트립트</a:t>
            </a:r>
            <a:endParaRPr b="1" i="0" sz="2500" u="none" cap="none" strike="noStrike">
              <a:solidFill>
                <a:srgbClr val="980000"/>
              </a:solidFill>
              <a:latin typeface="Calibri"/>
              <a:ea typeface="Calibri"/>
              <a:cs typeface="Calibri"/>
              <a:sym typeface="Calibri"/>
            </a:endParaRPr>
          </a:p>
        </p:txBody>
      </p:sp>
      <p:sp>
        <p:nvSpPr>
          <p:cNvPr id="528" name="Google Shape;528;p12"/>
          <p:cNvSpPr/>
          <p:nvPr/>
        </p:nvSpPr>
        <p:spPr>
          <a:xfrm>
            <a:off x="2300850" y="672540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-설명-</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13687"/>
                </a:solidFill>
                <a:latin typeface="Calibri"/>
                <a:ea typeface="Calibri"/>
                <a:cs typeface="Calibri"/>
                <a:sym typeface="Calibri"/>
              </a:rPr>
              <a:t>전날 뉴스를 서버가 기동 시간에 맞추어 수집</a:t>
            </a:r>
            <a:endParaRPr b="1" i="0" sz="2000" u="none" cap="none" strike="noStrike">
              <a:solidFill>
                <a:srgbClr val="113687"/>
              </a:solidFill>
              <a:latin typeface="Calibri"/>
              <a:ea typeface="Calibri"/>
              <a:cs typeface="Calibri"/>
              <a:sym typeface="Calibri"/>
            </a:endParaRPr>
          </a:p>
        </p:txBody>
      </p:sp>
      <p:sp>
        <p:nvSpPr>
          <p:cNvPr id="529" name="Google Shape;529;p12"/>
          <p:cNvSpPr/>
          <p:nvPr/>
        </p:nvSpPr>
        <p:spPr>
          <a:xfrm>
            <a:off x="12802275" y="6633175"/>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-설명-</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유</a:t>
            </a:r>
            <a:r>
              <a:rPr b="1" lang="en-US" sz="2000">
                <a:solidFill>
                  <a:srgbClr val="980000"/>
                </a:solidFill>
                <a:latin typeface="Calibri"/>
                <a:ea typeface="Calibri"/>
                <a:cs typeface="Calibri"/>
                <a:sym typeface="Calibri"/>
              </a:rPr>
              <a:t>튜</a:t>
            </a:r>
            <a:r>
              <a:rPr b="1" i="0" lang="en-US" sz="2000" u="none" cap="none" strike="noStrike">
                <a:solidFill>
                  <a:srgbClr val="980000"/>
                </a:solidFill>
                <a:latin typeface="Calibri"/>
                <a:ea typeface="Calibri"/>
                <a:cs typeface="Calibri"/>
                <a:sym typeface="Calibri"/>
              </a:rPr>
              <a:t>브 각 채널에서는 </a:t>
            </a:r>
            <a:endParaRPr b="1" i="0" sz="20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당일 업로드 선택 수집</a:t>
            </a:r>
            <a:endParaRPr b="1" i="0" sz="2000" u="none" cap="none" strike="noStrike">
              <a:solidFill>
                <a:srgbClr val="980000"/>
              </a:solidFill>
              <a:latin typeface="Calibri"/>
              <a:ea typeface="Calibri"/>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cap="flat" cmpd="sng" w="38100">
            <a:solidFill>
              <a:schemeClr val="dk2"/>
            </a:solidFill>
            <a:prstDash val="solid"/>
            <a:round/>
            <a:headEnd len="sm" w="sm" type="none"/>
            <a:tailEnd len="med" w="med" type="triangle"/>
          </a:ln>
        </p:spPr>
      </p:cxnSp>
      <p:pic>
        <p:nvPicPr>
          <p:cNvPr id="531" name="Google Shape;531;p12"/>
          <p:cNvPicPr preferRelativeResize="0"/>
          <p:nvPr/>
        </p:nvPicPr>
        <p:blipFill rotWithShape="1">
          <a:blip r:embed="rId11">
            <a:alphaModFix/>
          </a:blip>
          <a:srcRect b="0" l="0" r="0" t="0"/>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저장</a:t>
            </a:r>
            <a:endParaRPr b="1" i="0" sz="3000" u="none" cap="none" strike="noStrike">
              <a:solidFill>
                <a:srgbClr val="1F3864"/>
              </a:solidFill>
              <a:latin typeface="Arial"/>
              <a:ea typeface="Arial"/>
              <a:cs typeface="Arial"/>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수집</a:t>
            </a:r>
            <a:endParaRPr b="1" i="0" sz="3000" u="none" cap="none" strike="noStrike">
              <a:solidFill>
                <a:srgbClr val="1F3864"/>
              </a:solidFill>
              <a:latin typeface="Arial"/>
              <a:ea typeface="Arial"/>
              <a:cs typeface="Arial"/>
              <a:sym typeface="Arial"/>
            </a:endParaRPr>
          </a:p>
        </p:txBody>
      </p:sp>
      <p:cxnSp>
        <p:nvCxnSpPr>
          <p:cNvPr id="534" name="Google Shape;534;p12"/>
          <p:cNvCxnSpPr/>
          <p:nvPr/>
        </p:nvCxnSpPr>
        <p:spPr>
          <a:xfrm flipH="1" rot="10800000">
            <a:off x="460025" y="8217238"/>
            <a:ext cx="18299400" cy="30600"/>
          </a:xfrm>
          <a:prstGeom prst="straightConnector1">
            <a:avLst/>
          </a:prstGeom>
          <a:noFill/>
          <a:ln cap="flat" cmpd="sng" w="19050">
            <a:solidFill>
              <a:schemeClr val="dk2"/>
            </a:solidFill>
            <a:prstDash val="solid"/>
            <a:round/>
            <a:headEnd len="sm" w="sm" type="none"/>
            <a:tailEnd len="med" w="med" type="triangle"/>
          </a:ln>
        </p:spPr>
      </p:cxnSp>
      <p:sp>
        <p:nvSpPr>
          <p:cNvPr id="535" name="Google Shape;535;p1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36" name="Google Shape;536;p12"/>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lang="en-US" sz="3200">
                <a:solidFill>
                  <a:srgbClr val="A69685"/>
                </a:solidFill>
              </a:rPr>
              <a:t>프로세스</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gf60f6ac591_5_31"/>
          <p:cNvPicPr preferRelativeResize="0"/>
          <p:nvPr/>
        </p:nvPicPr>
        <p:blipFill rotWithShape="1">
          <a:blip r:embed="rId3">
            <a:alphaModFix/>
          </a:blip>
          <a:srcRect b="0" l="0" r="0" t="0"/>
          <a:stretch/>
        </p:blipFill>
        <p:spPr>
          <a:xfrm>
            <a:off x="4547275" y="1329525"/>
            <a:ext cx="12173424" cy="8458999"/>
          </a:xfrm>
          <a:prstGeom prst="rect">
            <a:avLst/>
          </a:prstGeom>
          <a:noFill/>
          <a:ln>
            <a:noFill/>
          </a:ln>
        </p:spPr>
      </p:pic>
      <p:sp>
        <p:nvSpPr>
          <p:cNvPr id="542" name="Google Shape;542;gf60f6ac591_5_31"/>
          <p:cNvSpPr/>
          <p:nvPr/>
        </p:nvSpPr>
        <p:spPr>
          <a:xfrm>
            <a:off x="1742575" y="5492600"/>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유튜브</a:t>
            </a:r>
            <a:endParaRPr b="0" i="0" sz="1500" u="none" cap="none" strike="noStrike">
              <a:solidFill>
                <a:srgbClr val="000000"/>
              </a:solidFill>
              <a:latin typeface="Arial"/>
              <a:ea typeface="Arial"/>
              <a:cs typeface="Arial"/>
              <a:sym typeface="Arial"/>
            </a:endParaRPr>
          </a:p>
        </p:txBody>
      </p:sp>
      <p:sp>
        <p:nvSpPr>
          <p:cNvPr id="543" name="Google Shape;543;gf60f6ac591_5_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44" name="Google Shape;544;gf60f6ac591_5_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45" name="Google Shape;545;gf60f6ac591_5_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46" name="Google Shape;546;gf60f6ac591_5_3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ERD</a:t>
            </a:r>
            <a:endParaRPr b="1" i="0" sz="2900" u="none" cap="none" strike="noStrike">
              <a:solidFill>
                <a:srgbClr val="A69685"/>
              </a:solidFill>
              <a:latin typeface="Arial"/>
              <a:ea typeface="Arial"/>
              <a:cs typeface="Arial"/>
              <a:sym typeface="Arial"/>
            </a:endParaRPr>
          </a:p>
        </p:txBody>
      </p:sp>
      <p:sp>
        <p:nvSpPr>
          <p:cNvPr id="548" name="Google Shape;548;gf60f6ac591_5_31"/>
          <p:cNvSpPr/>
          <p:nvPr/>
        </p:nvSpPr>
        <p:spPr>
          <a:xfrm>
            <a:off x="1742575" y="24992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경제 일간지</a:t>
            </a:r>
            <a:endParaRPr b="0" i="0" sz="1500" u="none" cap="none" strike="noStrike">
              <a:solidFill>
                <a:srgbClr val="000000"/>
              </a:solidFill>
              <a:latin typeface="Arial"/>
              <a:ea typeface="Arial"/>
              <a:cs typeface="Arial"/>
              <a:sym typeface="Arial"/>
            </a:endParaRPr>
          </a:p>
        </p:txBody>
      </p:sp>
      <p:sp>
        <p:nvSpPr>
          <p:cNvPr id="549" name="Google Shape;549;gf60f6ac591_5_31"/>
          <p:cNvSpPr/>
          <p:nvPr/>
        </p:nvSpPr>
        <p:spPr>
          <a:xfrm>
            <a:off x="1742575" y="8181575"/>
            <a:ext cx="27087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주식 ‧ 재무</a:t>
            </a:r>
            <a:endParaRPr b="1" i="0" sz="3300" u="none" cap="none" strike="noStrike">
              <a:solidFill>
                <a:srgbClr val="212D50"/>
              </a:solidFill>
              <a:latin typeface="Arial"/>
              <a:ea typeface="Arial"/>
              <a:cs typeface="Arial"/>
              <a:sym typeface="Arial"/>
            </a:endParaRPr>
          </a:p>
        </p:txBody>
      </p:sp>
      <p:sp>
        <p:nvSpPr>
          <p:cNvPr id="550" name="Google Shape;550;gf60f6ac591_5_31"/>
          <p:cNvSpPr/>
          <p:nvPr/>
        </p:nvSpPr>
        <p:spPr>
          <a:xfrm>
            <a:off x="1173115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전처리</a:t>
            </a:r>
            <a:endParaRPr b="0" i="0" sz="1500" u="none" cap="none" strike="noStrike">
              <a:solidFill>
                <a:srgbClr val="000000"/>
              </a:solidFill>
              <a:latin typeface="Arial"/>
              <a:ea typeface="Arial"/>
              <a:cs typeface="Arial"/>
              <a:sym typeface="Arial"/>
            </a:endParaRPr>
          </a:p>
        </p:txBody>
      </p:sp>
      <p:sp>
        <p:nvSpPr>
          <p:cNvPr id="551" name="Google Shape;551;gf60f6ac591_5_31"/>
          <p:cNvSpPr/>
          <p:nvPr/>
        </p:nvSpPr>
        <p:spPr>
          <a:xfrm>
            <a:off x="1484010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분석결과</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57" name="Google Shape;557;gf59b30ca06_0_10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59" name="Google Shape;559;gf59b30ca06_0_10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pic>
        <p:nvPicPr>
          <p:cNvPr id="562" name="Google Shape;562;gf59b30ca06_0_103"/>
          <p:cNvPicPr preferRelativeResize="0"/>
          <p:nvPr/>
        </p:nvPicPr>
        <p:blipFill>
          <a:blip r:embed="rId4">
            <a:alphaModFix/>
          </a:blip>
          <a:stretch>
            <a:fillRect/>
          </a:stretch>
        </p:blipFill>
        <p:spPr>
          <a:xfrm>
            <a:off x="9635650" y="2055275"/>
            <a:ext cx="6553199" cy="7434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68" name="Google Shape;568;p1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70" name="Google Shape;570;p15"/>
          <p:cNvSpPr/>
          <p:nvPr/>
        </p:nvSpPr>
        <p:spPr>
          <a:xfrm>
            <a:off x="1620700" y="2145800"/>
            <a:ext cx="16325400" cy="798600"/>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1" name="Google Shape;571;p15"/>
          <p:cNvCxnSpPr/>
          <p:nvPr/>
        </p:nvCxnSpPr>
        <p:spPr>
          <a:xfrm>
            <a:off x="1620699" y="5175825"/>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72" name="Google Shape;572;p15"/>
          <p:cNvCxnSpPr/>
          <p:nvPr/>
        </p:nvCxnSpPr>
        <p:spPr>
          <a:xfrm rot="10800000">
            <a:off x="4432750" y="2223625"/>
            <a:ext cx="27600" cy="6966300"/>
          </a:xfrm>
          <a:prstGeom prst="straightConnector1">
            <a:avLst/>
          </a:prstGeom>
          <a:noFill/>
          <a:ln cap="flat" cmpd="sng" w="28575">
            <a:solidFill>
              <a:srgbClr val="DEE6E8"/>
            </a:solidFill>
            <a:prstDash val="solid"/>
            <a:round/>
            <a:headEnd len="sm" w="sm" type="none"/>
            <a:tailEnd len="sm" w="sm" type="none"/>
          </a:ln>
        </p:spPr>
      </p:cxnSp>
      <p:sp>
        <p:nvSpPr>
          <p:cNvPr id="573" name="Google Shape;573;p15"/>
          <p:cNvSpPr txBox="1"/>
          <p:nvPr/>
        </p:nvSpPr>
        <p:spPr>
          <a:xfrm>
            <a:off x="1939824" y="3687723"/>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매일경제</a:t>
            </a:r>
            <a:endParaRPr b="1" i="0" sz="2400" u="none" cap="none" strike="noStrike">
              <a:solidFill>
                <a:srgbClr val="1F3864"/>
              </a:solidFill>
            </a:endParaRPr>
          </a:p>
        </p:txBody>
      </p:sp>
      <p:sp>
        <p:nvSpPr>
          <p:cNvPr id="574" name="Google Shape;574;p15"/>
          <p:cNvSpPr txBox="1"/>
          <p:nvPr/>
        </p:nvSpPr>
        <p:spPr>
          <a:xfrm>
            <a:off x="5235524"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14304</a:t>
            </a:r>
            <a:endParaRPr b="0" i="0" sz="2400" u="none" cap="none" strike="noStrike">
              <a:solidFill>
                <a:srgbClr val="83A1A9"/>
              </a:solidFill>
              <a:latin typeface="Arial"/>
              <a:ea typeface="Arial"/>
              <a:cs typeface="Arial"/>
              <a:sym typeface="Arial"/>
            </a:endParaRPr>
          </a:p>
        </p:txBody>
      </p:sp>
      <p:sp>
        <p:nvSpPr>
          <p:cNvPr id="575" name="Google Shape;575;p15"/>
          <p:cNvSpPr txBox="1"/>
          <p:nvPr/>
        </p:nvSpPr>
        <p:spPr>
          <a:xfrm>
            <a:off x="455298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삼성전자</a:t>
            </a:r>
            <a:endParaRPr b="1" i="0" sz="2400" u="none" cap="none" strike="noStrike">
              <a:solidFill>
                <a:srgbClr val="4B6972"/>
              </a:solidFill>
              <a:latin typeface="Arial"/>
              <a:ea typeface="Arial"/>
              <a:cs typeface="Arial"/>
              <a:sym typeface="Arial"/>
            </a:endParaRPr>
          </a:p>
        </p:txBody>
      </p:sp>
      <p:sp>
        <p:nvSpPr>
          <p:cNvPr id="576" name="Google Shape;576;p15"/>
          <p:cNvSpPr txBox="1"/>
          <p:nvPr/>
        </p:nvSpPr>
        <p:spPr>
          <a:xfrm>
            <a:off x="5235524"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16788</a:t>
            </a:r>
            <a:endParaRPr b="0" i="0" sz="2400" u="none" cap="none" strike="noStrike">
              <a:solidFill>
                <a:srgbClr val="83A1A9"/>
              </a:solidFill>
              <a:latin typeface="Arial"/>
              <a:ea typeface="Arial"/>
              <a:cs typeface="Arial"/>
              <a:sym typeface="Arial"/>
            </a:endParaRPr>
          </a:p>
        </p:txBody>
      </p:sp>
      <p:sp>
        <p:nvSpPr>
          <p:cNvPr id="577" name="Google Shape;577;p15"/>
          <p:cNvSpPr txBox="1"/>
          <p:nvPr/>
        </p:nvSpPr>
        <p:spPr>
          <a:xfrm>
            <a:off x="1939824" y="4363661"/>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아시아경제</a:t>
            </a:r>
            <a:endParaRPr b="1" i="0" sz="2400" u="none" cap="none" strike="noStrike">
              <a:solidFill>
                <a:srgbClr val="1F3864"/>
              </a:solidFill>
            </a:endParaRPr>
          </a:p>
        </p:txBody>
      </p:sp>
      <p:sp>
        <p:nvSpPr>
          <p:cNvPr id="578" name="Google Shape;578;p15"/>
          <p:cNvSpPr txBox="1"/>
          <p:nvPr/>
        </p:nvSpPr>
        <p:spPr>
          <a:xfrm>
            <a:off x="5483160"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448</a:t>
            </a:r>
            <a:endParaRPr b="0" i="0" sz="2400" u="none" cap="none" strike="noStrike">
              <a:solidFill>
                <a:srgbClr val="83A1A9"/>
              </a:solidFill>
              <a:latin typeface="Arial"/>
              <a:ea typeface="Arial"/>
              <a:cs typeface="Arial"/>
              <a:sym typeface="Arial"/>
            </a:endParaRPr>
          </a:p>
        </p:txBody>
      </p:sp>
      <p:sp>
        <p:nvSpPr>
          <p:cNvPr id="579" name="Google Shape;579;p15"/>
          <p:cNvSpPr txBox="1"/>
          <p:nvPr/>
        </p:nvSpPr>
        <p:spPr>
          <a:xfrm>
            <a:off x="1939824" y="58535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슈카월드</a:t>
            </a:r>
            <a:endParaRPr b="1" i="0" sz="2400" u="none" cap="none" strike="noStrike">
              <a:solidFill>
                <a:srgbClr val="1F3864"/>
              </a:solidFill>
            </a:endParaRPr>
          </a:p>
        </p:txBody>
      </p:sp>
      <p:sp>
        <p:nvSpPr>
          <p:cNvPr id="580" name="Google Shape;580;p15"/>
          <p:cNvSpPr txBox="1"/>
          <p:nvPr/>
        </p:nvSpPr>
        <p:spPr>
          <a:xfrm>
            <a:off x="5497619"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577</a:t>
            </a:r>
            <a:endParaRPr b="0" i="0" sz="2400" u="none" cap="none" strike="noStrike">
              <a:solidFill>
                <a:srgbClr val="83A1A9"/>
              </a:solidFill>
              <a:latin typeface="Arial"/>
              <a:ea typeface="Arial"/>
              <a:cs typeface="Arial"/>
              <a:sym typeface="Arial"/>
            </a:endParaRPr>
          </a:p>
        </p:txBody>
      </p:sp>
      <p:sp>
        <p:nvSpPr>
          <p:cNvPr id="581" name="Google Shape;581;p1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82" name="Google Shape;582;p15"/>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212D50"/>
                </a:solidFill>
              </a:rPr>
              <a:t>데이터 수집 </a:t>
            </a:r>
            <a:r>
              <a:rPr b="1" lang="en-US" sz="3200">
                <a:solidFill>
                  <a:srgbClr val="A69685"/>
                </a:solidFill>
              </a:rPr>
              <a:t>총 데이터 수</a:t>
            </a:r>
            <a:r>
              <a:rPr b="1" lang="en-US" sz="3200">
                <a:solidFill>
                  <a:srgbClr val="212D50"/>
                </a:solidFill>
              </a:rPr>
              <a:t> </a:t>
            </a:r>
            <a:r>
              <a:rPr b="1" lang="en-US" sz="2300">
                <a:solidFill>
                  <a:srgbClr val="A69685"/>
                </a:solidFill>
              </a:rPr>
              <a:t>2021. 10. 6. 기준</a:t>
            </a:r>
            <a:endParaRPr b="1" sz="2300">
              <a:solidFill>
                <a:srgbClr val="A69685"/>
              </a:solidFill>
            </a:endParaRPr>
          </a:p>
        </p:txBody>
      </p:sp>
      <p:cxnSp>
        <p:nvCxnSpPr>
          <p:cNvPr id="583" name="Google Shape;583;p15"/>
          <p:cNvCxnSpPr/>
          <p:nvPr/>
        </p:nvCxnSpPr>
        <p:spPr>
          <a:xfrm rot="10800000">
            <a:off x="6860850" y="2906888"/>
            <a:ext cx="18600" cy="6184800"/>
          </a:xfrm>
          <a:prstGeom prst="straightConnector1">
            <a:avLst/>
          </a:prstGeom>
          <a:noFill/>
          <a:ln cap="flat" cmpd="sng" w="28575">
            <a:solidFill>
              <a:srgbClr val="DEE6E8"/>
            </a:solidFill>
            <a:prstDash val="solid"/>
            <a:round/>
            <a:headEnd len="sm" w="sm" type="none"/>
            <a:tailEnd len="sm" w="sm" type="none"/>
          </a:ln>
        </p:spPr>
      </p:cxnSp>
      <p:pic>
        <p:nvPicPr>
          <p:cNvPr id="584" name="Google Shape;584;p15"/>
          <p:cNvPicPr preferRelativeResize="0"/>
          <p:nvPr/>
        </p:nvPicPr>
        <p:blipFill>
          <a:blip r:embed="rId3">
            <a:alphaModFix/>
          </a:blip>
          <a:stretch>
            <a:fillRect/>
          </a:stretch>
        </p:blipFill>
        <p:spPr>
          <a:xfrm>
            <a:off x="19551500" y="405420"/>
            <a:ext cx="5805788" cy="708000"/>
          </a:xfrm>
          <a:prstGeom prst="rect">
            <a:avLst/>
          </a:prstGeom>
          <a:noFill/>
          <a:ln>
            <a:noFill/>
          </a:ln>
        </p:spPr>
      </p:pic>
      <p:sp>
        <p:nvSpPr>
          <p:cNvPr id="585" name="Google Shape;585;p15"/>
          <p:cNvSpPr txBox="1"/>
          <p:nvPr/>
        </p:nvSpPr>
        <p:spPr>
          <a:xfrm>
            <a:off x="1939824" y="666108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삼프로TV</a:t>
            </a:r>
            <a:endParaRPr b="1" i="0" sz="2400" u="none" cap="none" strike="noStrike">
              <a:solidFill>
                <a:srgbClr val="1F3864"/>
              </a:solidFill>
            </a:endParaRPr>
          </a:p>
        </p:txBody>
      </p:sp>
      <p:sp>
        <p:nvSpPr>
          <p:cNvPr id="586" name="Google Shape;586;p15"/>
          <p:cNvSpPr txBox="1"/>
          <p:nvPr/>
        </p:nvSpPr>
        <p:spPr>
          <a:xfrm>
            <a:off x="1939824" y="74686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한국경제TV</a:t>
            </a:r>
            <a:endParaRPr b="1" i="0" sz="2400" u="none" cap="none" strike="noStrike">
              <a:solidFill>
                <a:srgbClr val="1F3864"/>
              </a:solidFill>
            </a:endParaRPr>
          </a:p>
        </p:txBody>
      </p:sp>
      <p:cxnSp>
        <p:nvCxnSpPr>
          <p:cNvPr id="587" name="Google Shape;587;p15"/>
          <p:cNvCxnSpPr/>
          <p:nvPr/>
        </p:nvCxnSpPr>
        <p:spPr>
          <a:xfrm rot="10800000">
            <a:off x="9279950" y="2906888"/>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8" name="Google Shape;588;p15"/>
          <p:cNvCxnSpPr/>
          <p:nvPr/>
        </p:nvCxnSpPr>
        <p:spPr>
          <a:xfrm rot="10800000">
            <a:off x="11524075" y="28478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9" name="Google Shape;589;p15"/>
          <p:cNvCxnSpPr/>
          <p:nvPr/>
        </p:nvCxnSpPr>
        <p:spPr>
          <a:xfrm rot="10800000">
            <a:off x="13515013" y="2862713"/>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0" name="Google Shape;590;p15"/>
          <p:cNvCxnSpPr/>
          <p:nvPr/>
        </p:nvCxnSpPr>
        <p:spPr>
          <a:xfrm rot="10800000">
            <a:off x="17946113" y="29069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1" name="Google Shape;591;p15"/>
          <p:cNvCxnSpPr/>
          <p:nvPr/>
        </p:nvCxnSpPr>
        <p:spPr>
          <a:xfrm>
            <a:off x="1620699" y="9093800"/>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92" name="Google Shape;592;p15"/>
          <p:cNvCxnSpPr/>
          <p:nvPr/>
        </p:nvCxnSpPr>
        <p:spPr>
          <a:xfrm rot="10800000">
            <a:off x="1612075"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593" name="Google Shape;593;p15"/>
          <p:cNvSpPr txBox="1"/>
          <p:nvPr/>
        </p:nvSpPr>
        <p:spPr>
          <a:xfrm>
            <a:off x="7008607"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SK하이닉스</a:t>
            </a:r>
            <a:endParaRPr b="1" i="0" sz="2400" u="none" cap="none" strike="noStrike">
              <a:solidFill>
                <a:srgbClr val="4B6972"/>
              </a:solidFill>
              <a:latin typeface="Arial"/>
              <a:ea typeface="Arial"/>
              <a:cs typeface="Arial"/>
              <a:sym typeface="Arial"/>
            </a:endParaRPr>
          </a:p>
        </p:txBody>
      </p:sp>
      <p:sp>
        <p:nvSpPr>
          <p:cNvPr id="594" name="Google Shape;594;p15"/>
          <p:cNvSpPr txBox="1"/>
          <p:nvPr/>
        </p:nvSpPr>
        <p:spPr>
          <a:xfrm>
            <a:off x="925263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LG화학</a:t>
            </a:r>
            <a:endParaRPr b="1" i="0" sz="2400" u="none" cap="none" strike="noStrike">
              <a:solidFill>
                <a:srgbClr val="4B6972"/>
              </a:solidFill>
              <a:latin typeface="Arial"/>
              <a:ea typeface="Arial"/>
              <a:cs typeface="Arial"/>
              <a:sym typeface="Arial"/>
            </a:endParaRPr>
          </a:p>
        </p:txBody>
      </p:sp>
      <p:sp>
        <p:nvSpPr>
          <p:cNvPr id="595" name="Google Shape;595;p15"/>
          <p:cNvSpPr txBox="1"/>
          <p:nvPr/>
        </p:nvSpPr>
        <p:spPr>
          <a:xfrm>
            <a:off x="11344957" y="2324912"/>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현대차</a:t>
            </a:r>
            <a:endParaRPr b="1" i="0" sz="2400" u="none" cap="none" strike="noStrike">
              <a:solidFill>
                <a:srgbClr val="4B6972"/>
              </a:solidFill>
              <a:latin typeface="Arial"/>
              <a:ea typeface="Arial"/>
              <a:cs typeface="Arial"/>
              <a:sym typeface="Arial"/>
            </a:endParaRPr>
          </a:p>
        </p:txBody>
      </p:sp>
      <p:sp>
        <p:nvSpPr>
          <p:cNvPr id="596" name="Google Shape;596;p15"/>
          <p:cNvSpPr txBox="1"/>
          <p:nvPr/>
        </p:nvSpPr>
        <p:spPr>
          <a:xfrm>
            <a:off x="13320357" y="2340337"/>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셀트리온</a:t>
            </a:r>
            <a:endParaRPr b="1" i="0" sz="2400" u="none" cap="none" strike="noStrike">
              <a:solidFill>
                <a:srgbClr val="4B6972"/>
              </a:solidFill>
              <a:latin typeface="Arial"/>
              <a:ea typeface="Arial"/>
              <a:cs typeface="Arial"/>
              <a:sym typeface="Arial"/>
            </a:endParaRPr>
          </a:p>
        </p:txBody>
      </p:sp>
      <p:sp>
        <p:nvSpPr>
          <p:cNvPr id="597" name="Google Shape;597;p15"/>
          <p:cNvSpPr txBox="1"/>
          <p:nvPr/>
        </p:nvSpPr>
        <p:spPr>
          <a:xfrm>
            <a:off x="5497619"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579</a:t>
            </a:r>
            <a:endParaRPr b="0" i="0" sz="2400" u="none" cap="none" strike="noStrike">
              <a:solidFill>
                <a:srgbClr val="83A1A9"/>
              </a:solidFill>
              <a:latin typeface="Arial"/>
              <a:ea typeface="Arial"/>
              <a:cs typeface="Arial"/>
              <a:sym typeface="Arial"/>
            </a:endParaRPr>
          </a:p>
        </p:txBody>
      </p:sp>
      <p:sp>
        <p:nvSpPr>
          <p:cNvPr id="598" name="Google Shape;598;p15"/>
          <p:cNvSpPr txBox="1"/>
          <p:nvPr/>
        </p:nvSpPr>
        <p:spPr>
          <a:xfrm>
            <a:off x="7456250"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4383</a:t>
            </a:r>
            <a:endParaRPr b="0" i="0" sz="2400" u="none" cap="none" strike="noStrike">
              <a:solidFill>
                <a:srgbClr val="83A1A9"/>
              </a:solidFill>
              <a:latin typeface="Arial"/>
              <a:ea typeface="Arial"/>
              <a:cs typeface="Arial"/>
              <a:sym typeface="Arial"/>
            </a:endParaRPr>
          </a:p>
        </p:txBody>
      </p:sp>
      <p:sp>
        <p:nvSpPr>
          <p:cNvPr id="599" name="Google Shape;599;p15"/>
          <p:cNvSpPr txBox="1"/>
          <p:nvPr/>
        </p:nvSpPr>
        <p:spPr>
          <a:xfrm>
            <a:off x="7456250"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5175</a:t>
            </a:r>
            <a:endParaRPr b="0" i="0" sz="2400" u="none" cap="none" strike="noStrike">
              <a:solidFill>
                <a:srgbClr val="83A1A9"/>
              </a:solidFill>
              <a:latin typeface="Arial"/>
              <a:ea typeface="Arial"/>
              <a:cs typeface="Arial"/>
              <a:sym typeface="Arial"/>
            </a:endParaRPr>
          </a:p>
        </p:txBody>
      </p:sp>
      <p:sp>
        <p:nvSpPr>
          <p:cNvPr id="600" name="Google Shape;600;p15"/>
          <p:cNvSpPr txBox="1"/>
          <p:nvPr/>
        </p:nvSpPr>
        <p:spPr>
          <a:xfrm>
            <a:off x="9659682"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3572</a:t>
            </a:r>
            <a:endParaRPr b="0" i="0" sz="2400" u="none" cap="none" strike="noStrike">
              <a:solidFill>
                <a:srgbClr val="83A1A9"/>
              </a:solidFill>
              <a:latin typeface="Arial"/>
              <a:ea typeface="Arial"/>
              <a:cs typeface="Arial"/>
              <a:sym typeface="Arial"/>
            </a:endParaRPr>
          </a:p>
        </p:txBody>
      </p:sp>
      <p:sp>
        <p:nvSpPr>
          <p:cNvPr id="601" name="Google Shape;601;p15"/>
          <p:cNvSpPr txBox="1"/>
          <p:nvPr/>
        </p:nvSpPr>
        <p:spPr>
          <a:xfrm>
            <a:off x="9659682"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3530</a:t>
            </a:r>
            <a:endParaRPr b="0" i="0" sz="2400" u="none" cap="none" strike="noStrike">
              <a:solidFill>
                <a:srgbClr val="83A1A9"/>
              </a:solidFill>
              <a:latin typeface="Arial"/>
              <a:ea typeface="Arial"/>
              <a:cs typeface="Arial"/>
              <a:sym typeface="Arial"/>
            </a:endParaRPr>
          </a:p>
        </p:txBody>
      </p:sp>
      <p:sp>
        <p:nvSpPr>
          <p:cNvPr id="602" name="Google Shape;602;p15"/>
          <p:cNvSpPr txBox="1"/>
          <p:nvPr/>
        </p:nvSpPr>
        <p:spPr>
          <a:xfrm>
            <a:off x="11853225" y="353230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8150</a:t>
            </a:r>
            <a:endParaRPr b="0" i="0" sz="2400" u="none" cap="none" strike="noStrike">
              <a:solidFill>
                <a:srgbClr val="83A1A9"/>
              </a:solidFill>
              <a:latin typeface="Arial"/>
              <a:ea typeface="Arial"/>
              <a:cs typeface="Arial"/>
              <a:sym typeface="Arial"/>
            </a:endParaRPr>
          </a:p>
        </p:txBody>
      </p:sp>
      <p:sp>
        <p:nvSpPr>
          <p:cNvPr id="603" name="Google Shape;603;p15"/>
          <p:cNvSpPr txBox="1"/>
          <p:nvPr/>
        </p:nvSpPr>
        <p:spPr>
          <a:xfrm>
            <a:off x="11853225" y="440395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7627</a:t>
            </a:r>
            <a:endParaRPr b="0" i="0" sz="2400" u="none" cap="none" strike="noStrike">
              <a:solidFill>
                <a:srgbClr val="83A1A9"/>
              </a:solidFill>
              <a:latin typeface="Arial"/>
              <a:ea typeface="Arial"/>
              <a:cs typeface="Arial"/>
              <a:sym typeface="Arial"/>
            </a:endParaRPr>
          </a:p>
        </p:txBody>
      </p:sp>
      <p:sp>
        <p:nvSpPr>
          <p:cNvPr id="604" name="Google Shape;604;p15"/>
          <p:cNvSpPr txBox="1"/>
          <p:nvPr/>
        </p:nvSpPr>
        <p:spPr>
          <a:xfrm>
            <a:off x="13998404" y="353230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3505</a:t>
            </a:r>
            <a:endParaRPr b="0" i="0" sz="2400" u="none" cap="none" strike="noStrike">
              <a:solidFill>
                <a:srgbClr val="83A1A9"/>
              </a:solidFill>
              <a:latin typeface="Arial"/>
              <a:ea typeface="Arial"/>
              <a:cs typeface="Arial"/>
              <a:sym typeface="Arial"/>
            </a:endParaRPr>
          </a:p>
        </p:txBody>
      </p:sp>
      <p:sp>
        <p:nvSpPr>
          <p:cNvPr id="605" name="Google Shape;605;p15"/>
          <p:cNvSpPr txBox="1"/>
          <p:nvPr/>
        </p:nvSpPr>
        <p:spPr>
          <a:xfrm>
            <a:off x="13998404" y="440395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4100</a:t>
            </a:r>
            <a:endParaRPr b="0" i="0" sz="2400" u="none" cap="none" strike="noStrike">
              <a:solidFill>
                <a:srgbClr val="83A1A9"/>
              </a:solidFill>
              <a:latin typeface="Arial"/>
              <a:ea typeface="Arial"/>
              <a:cs typeface="Arial"/>
              <a:sym typeface="Arial"/>
            </a:endParaRPr>
          </a:p>
        </p:txBody>
      </p:sp>
      <p:sp>
        <p:nvSpPr>
          <p:cNvPr id="606" name="Google Shape;606;p15"/>
          <p:cNvSpPr txBox="1"/>
          <p:nvPr/>
        </p:nvSpPr>
        <p:spPr>
          <a:xfrm>
            <a:off x="7568978"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90</a:t>
            </a:r>
            <a:endParaRPr b="0" i="0" sz="2400" u="none" cap="none" strike="noStrike">
              <a:solidFill>
                <a:srgbClr val="83A1A9"/>
              </a:solidFill>
              <a:latin typeface="Arial"/>
              <a:ea typeface="Arial"/>
              <a:cs typeface="Arial"/>
              <a:sym typeface="Arial"/>
            </a:endParaRPr>
          </a:p>
        </p:txBody>
      </p:sp>
      <p:sp>
        <p:nvSpPr>
          <p:cNvPr id="607" name="Google Shape;607;p15"/>
          <p:cNvSpPr txBox="1"/>
          <p:nvPr/>
        </p:nvSpPr>
        <p:spPr>
          <a:xfrm>
            <a:off x="7583437"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512</a:t>
            </a:r>
            <a:endParaRPr b="0" i="0" sz="2400" u="none" cap="none" strike="noStrike">
              <a:solidFill>
                <a:srgbClr val="83A1A9"/>
              </a:solidFill>
              <a:latin typeface="Arial"/>
              <a:ea typeface="Arial"/>
              <a:cs typeface="Arial"/>
              <a:sym typeface="Arial"/>
            </a:endParaRPr>
          </a:p>
        </p:txBody>
      </p:sp>
      <p:sp>
        <p:nvSpPr>
          <p:cNvPr id="608" name="Google Shape;608;p15"/>
          <p:cNvSpPr txBox="1"/>
          <p:nvPr/>
        </p:nvSpPr>
        <p:spPr>
          <a:xfrm>
            <a:off x="7583437"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516</a:t>
            </a:r>
            <a:endParaRPr b="0" i="0" sz="2400" u="none" cap="none" strike="noStrike">
              <a:solidFill>
                <a:srgbClr val="83A1A9"/>
              </a:solidFill>
              <a:latin typeface="Arial"/>
              <a:ea typeface="Arial"/>
              <a:cs typeface="Arial"/>
              <a:sym typeface="Arial"/>
            </a:endParaRPr>
          </a:p>
        </p:txBody>
      </p:sp>
      <p:sp>
        <p:nvSpPr>
          <p:cNvPr id="609" name="Google Shape;609;p15"/>
          <p:cNvSpPr txBox="1"/>
          <p:nvPr/>
        </p:nvSpPr>
        <p:spPr>
          <a:xfrm>
            <a:off x="10061524"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64</a:t>
            </a:r>
            <a:endParaRPr b="0" i="0" sz="2400" u="none" cap="none" strike="noStrike">
              <a:solidFill>
                <a:srgbClr val="83A1A9"/>
              </a:solidFill>
              <a:latin typeface="Arial"/>
              <a:ea typeface="Arial"/>
              <a:cs typeface="Arial"/>
              <a:sym typeface="Arial"/>
            </a:endParaRPr>
          </a:p>
        </p:txBody>
      </p:sp>
      <p:sp>
        <p:nvSpPr>
          <p:cNvPr id="610" name="Google Shape;610;p15"/>
          <p:cNvSpPr txBox="1"/>
          <p:nvPr/>
        </p:nvSpPr>
        <p:spPr>
          <a:xfrm>
            <a:off x="10075983"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507</a:t>
            </a:r>
            <a:endParaRPr b="0" i="0" sz="2400" u="none" cap="none" strike="noStrike">
              <a:solidFill>
                <a:srgbClr val="83A1A9"/>
              </a:solidFill>
              <a:latin typeface="Arial"/>
              <a:ea typeface="Arial"/>
              <a:cs typeface="Arial"/>
              <a:sym typeface="Arial"/>
            </a:endParaRPr>
          </a:p>
        </p:txBody>
      </p:sp>
      <p:sp>
        <p:nvSpPr>
          <p:cNvPr id="611" name="Google Shape;611;p15"/>
          <p:cNvSpPr txBox="1"/>
          <p:nvPr/>
        </p:nvSpPr>
        <p:spPr>
          <a:xfrm>
            <a:off x="10075983"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521</a:t>
            </a:r>
            <a:endParaRPr b="0" i="0" sz="2400" u="none" cap="none" strike="noStrike">
              <a:solidFill>
                <a:srgbClr val="83A1A9"/>
              </a:solidFill>
              <a:latin typeface="Arial"/>
              <a:ea typeface="Arial"/>
              <a:cs typeface="Arial"/>
              <a:sym typeface="Arial"/>
            </a:endParaRPr>
          </a:p>
        </p:txBody>
      </p:sp>
      <p:sp>
        <p:nvSpPr>
          <p:cNvPr id="612" name="Google Shape;612;p15"/>
          <p:cNvSpPr txBox="1"/>
          <p:nvPr/>
        </p:nvSpPr>
        <p:spPr>
          <a:xfrm>
            <a:off x="11947734" y="5667500"/>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403</a:t>
            </a:r>
            <a:endParaRPr b="0" i="0" sz="2400" u="none" cap="none" strike="noStrike">
              <a:solidFill>
                <a:srgbClr val="83A1A9"/>
              </a:solidFill>
              <a:latin typeface="Arial"/>
              <a:ea typeface="Arial"/>
              <a:cs typeface="Arial"/>
              <a:sym typeface="Arial"/>
            </a:endParaRPr>
          </a:p>
        </p:txBody>
      </p:sp>
      <p:sp>
        <p:nvSpPr>
          <p:cNvPr id="613" name="Google Shape;613;p15"/>
          <p:cNvSpPr txBox="1"/>
          <p:nvPr/>
        </p:nvSpPr>
        <p:spPr>
          <a:xfrm>
            <a:off x="11957248" y="74208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544</a:t>
            </a:r>
            <a:endParaRPr b="0" i="0" sz="2400" u="none" cap="none" strike="noStrike">
              <a:solidFill>
                <a:srgbClr val="83A1A9"/>
              </a:solidFill>
              <a:latin typeface="Arial"/>
              <a:ea typeface="Arial"/>
              <a:cs typeface="Arial"/>
              <a:sym typeface="Arial"/>
            </a:endParaRPr>
          </a:p>
        </p:txBody>
      </p:sp>
      <p:sp>
        <p:nvSpPr>
          <p:cNvPr id="614" name="Google Shape;614;p15"/>
          <p:cNvSpPr txBox="1"/>
          <p:nvPr/>
        </p:nvSpPr>
        <p:spPr>
          <a:xfrm>
            <a:off x="11957248" y="66641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542</a:t>
            </a:r>
            <a:endParaRPr b="0" i="0" sz="2400" u="none" cap="none" strike="noStrike">
              <a:solidFill>
                <a:srgbClr val="83A1A9"/>
              </a:solidFill>
              <a:latin typeface="Arial"/>
              <a:ea typeface="Arial"/>
              <a:cs typeface="Arial"/>
              <a:sym typeface="Arial"/>
            </a:endParaRPr>
          </a:p>
        </p:txBody>
      </p:sp>
      <p:sp>
        <p:nvSpPr>
          <p:cNvPr id="615" name="Google Shape;615;p15"/>
          <p:cNvSpPr txBox="1"/>
          <p:nvPr/>
        </p:nvSpPr>
        <p:spPr>
          <a:xfrm>
            <a:off x="14118688" y="56675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197</a:t>
            </a:r>
            <a:endParaRPr b="0" i="0" sz="2400" u="none" cap="none" strike="noStrike">
              <a:solidFill>
                <a:srgbClr val="83A1A9"/>
              </a:solidFill>
              <a:latin typeface="Arial"/>
              <a:ea typeface="Arial"/>
              <a:cs typeface="Arial"/>
              <a:sym typeface="Arial"/>
            </a:endParaRPr>
          </a:p>
        </p:txBody>
      </p:sp>
      <p:sp>
        <p:nvSpPr>
          <p:cNvPr id="616" name="Google Shape;616;p15"/>
          <p:cNvSpPr txBox="1"/>
          <p:nvPr/>
        </p:nvSpPr>
        <p:spPr>
          <a:xfrm>
            <a:off x="14127304" y="74208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486</a:t>
            </a:r>
            <a:endParaRPr b="0" i="0" sz="2400" u="none" cap="none" strike="noStrike">
              <a:solidFill>
                <a:srgbClr val="83A1A9"/>
              </a:solidFill>
              <a:latin typeface="Arial"/>
              <a:ea typeface="Arial"/>
              <a:cs typeface="Arial"/>
              <a:sym typeface="Arial"/>
            </a:endParaRPr>
          </a:p>
        </p:txBody>
      </p:sp>
      <p:sp>
        <p:nvSpPr>
          <p:cNvPr id="617" name="Google Shape;617;p15"/>
          <p:cNvSpPr txBox="1"/>
          <p:nvPr/>
        </p:nvSpPr>
        <p:spPr>
          <a:xfrm>
            <a:off x="14127304" y="66641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474</a:t>
            </a:r>
            <a:endParaRPr b="0" i="0" sz="2400" u="none" cap="none" strike="noStrike">
              <a:solidFill>
                <a:srgbClr val="83A1A9"/>
              </a:solidFill>
              <a:latin typeface="Arial"/>
              <a:ea typeface="Arial"/>
              <a:cs typeface="Arial"/>
              <a:sym typeface="Arial"/>
            </a:endParaRPr>
          </a:p>
        </p:txBody>
      </p:sp>
      <p:sp>
        <p:nvSpPr>
          <p:cNvPr id="618" name="Google Shape;618;p15"/>
          <p:cNvSpPr txBox="1"/>
          <p:nvPr/>
        </p:nvSpPr>
        <p:spPr>
          <a:xfrm>
            <a:off x="15391850" y="2340325"/>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4B6972"/>
                </a:solidFill>
              </a:rPr>
              <a:t>미디어별 합계</a:t>
            </a:r>
            <a:endParaRPr b="1" i="0" sz="2400" u="none" cap="none" strike="noStrike">
              <a:solidFill>
                <a:srgbClr val="4B6972"/>
              </a:solidFill>
              <a:latin typeface="Arial"/>
              <a:ea typeface="Arial"/>
              <a:cs typeface="Arial"/>
              <a:sym typeface="Arial"/>
            </a:endParaRPr>
          </a:p>
        </p:txBody>
      </p:sp>
      <p:sp>
        <p:nvSpPr>
          <p:cNvPr id="619" name="Google Shape;619;p15"/>
          <p:cNvSpPr txBox="1"/>
          <p:nvPr/>
        </p:nvSpPr>
        <p:spPr>
          <a:xfrm>
            <a:off x="1787424" y="8419750"/>
            <a:ext cx="2514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종목별 합계</a:t>
            </a:r>
            <a:endParaRPr b="1" i="0" sz="2400" u="none" cap="none" strike="noStrike">
              <a:solidFill>
                <a:srgbClr val="1F3864"/>
              </a:solidFill>
            </a:endParaRPr>
          </a:p>
        </p:txBody>
      </p:sp>
      <p:cxnSp>
        <p:nvCxnSpPr>
          <p:cNvPr id="620" name="Google Shape;620;p15"/>
          <p:cNvCxnSpPr/>
          <p:nvPr/>
        </p:nvCxnSpPr>
        <p:spPr>
          <a:xfrm>
            <a:off x="1620699" y="8207400"/>
            <a:ext cx="16325400" cy="0"/>
          </a:xfrm>
          <a:prstGeom prst="straightConnector1">
            <a:avLst/>
          </a:prstGeom>
          <a:noFill/>
          <a:ln cap="flat" cmpd="sng" w="28575">
            <a:solidFill>
              <a:srgbClr val="DEE6E8"/>
            </a:solidFill>
            <a:prstDash val="solid"/>
            <a:round/>
            <a:headEnd len="sm" w="sm" type="none"/>
            <a:tailEnd len="sm" w="sm" type="none"/>
          </a:ln>
        </p:spPr>
      </p:cxnSp>
      <p:sp>
        <p:nvSpPr>
          <p:cNvPr id="621" name="Google Shape;621;p15"/>
          <p:cNvSpPr txBox="1"/>
          <p:nvPr/>
        </p:nvSpPr>
        <p:spPr>
          <a:xfrm>
            <a:off x="5300753"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32696</a:t>
            </a:r>
            <a:endParaRPr sz="2400">
              <a:solidFill>
                <a:srgbClr val="1F3864"/>
              </a:solidFill>
            </a:endParaRPr>
          </a:p>
        </p:txBody>
      </p:sp>
      <p:sp>
        <p:nvSpPr>
          <p:cNvPr id="622" name="Google Shape;622;p15"/>
          <p:cNvSpPr txBox="1"/>
          <p:nvPr/>
        </p:nvSpPr>
        <p:spPr>
          <a:xfrm>
            <a:off x="7386575" y="8419750"/>
            <a:ext cx="150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sz="2400">
              <a:solidFill>
                <a:srgbClr val="1F3864"/>
              </a:solidFill>
            </a:endParaRPr>
          </a:p>
        </p:txBody>
      </p:sp>
      <p:sp>
        <p:nvSpPr>
          <p:cNvPr id="623" name="Google Shape;623;p15"/>
          <p:cNvSpPr txBox="1"/>
          <p:nvPr/>
        </p:nvSpPr>
        <p:spPr>
          <a:xfrm>
            <a:off x="9879120" y="841975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b="0" i="0" sz="2400" u="none" cap="none" strike="noStrike">
              <a:solidFill>
                <a:srgbClr val="1F3864"/>
              </a:solidFill>
              <a:latin typeface="Arial"/>
              <a:ea typeface="Arial"/>
              <a:cs typeface="Arial"/>
              <a:sym typeface="Arial"/>
            </a:endParaRPr>
          </a:p>
        </p:txBody>
      </p:sp>
      <p:sp>
        <p:nvSpPr>
          <p:cNvPr id="624" name="Google Shape;624;p15"/>
          <p:cNvSpPr txBox="1"/>
          <p:nvPr/>
        </p:nvSpPr>
        <p:spPr>
          <a:xfrm>
            <a:off x="11814449"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17266</a:t>
            </a:r>
            <a:endParaRPr b="0" i="0" sz="2400" u="none" cap="none" strike="noStrike">
              <a:solidFill>
                <a:srgbClr val="1F3864"/>
              </a:solidFill>
              <a:latin typeface="Arial"/>
              <a:ea typeface="Arial"/>
              <a:cs typeface="Arial"/>
              <a:sym typeface="Arial"/>
            </a:endParaRPr>
          </a:p>
        </p:txBody>
      </p:sp>
      <p:sp>
        <p:nvSpPr>
          <p:cNvPr id="625" name="Google Shape;625;p15"/>
          <p:cNvSpPr txBox="1"/>
          <p:nvPr/>
        </p:nvSpPr>
        <p:spPr>
          <a:xfrm>
            <a:off x="14010003" y="841975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8762</a:t>
            </a:r>
            <a:endParaRPr b="0" i="0" sz="2400" u="none" cap="none" strike="noStrike">
              <a:solidFill>
                <a:srgbClr val="1F3864"/>
              </a:solidFill>
              <a:latin typeface="Arial"/>
              <a:ea typeface="Arial"/>
              <a:cs typeface="Arial"/>
              <a:sym typeface="Arial"/>
            </a:endParaRPr>
          </a:p>
        </p:txBody>
      </p:sp>
      <p:sp>
        <p:nvSpPr>
          <p:cNvPr id="626" name="Google Shape;626;p15"/>
          <p:cNvSpPr txBox="1"/>
          <p:nvPr/>
        </p:nvSpPr>
        <p:spPr>
          <a:xfrm>
            <a:off x="15899104" y="348012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33914</a:t>
            </a:r>
            <a:endParaRPr sz="2400">
              <a:solidFill>
                <a:srgbClr val="1F3864"/>
              </a:solidFill>
            </a:endParaRPr>
          </a:p>
        </p:txBody>
      </p:sp>
      <p:sp>
        <p:nvSpPr>
          <p:cNvPr id="627" name="Google Shape;627;p15"/>
          <p:cNvSpPr txBox="1"/>
          <p:nvPr/>
        </p:nvSpPr>
        <p:spPr>
          <a:xfrm>
            <a:off x="15899104" y="435177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37220</a:t>
            </a:r>
            <a:endParaRPr b="0" i="0" sz="2400" u="none" cap="none" strike="noStrike">
              <a:solidFill>
                <a:srgbClr val="1F3864"/>
              </a:solidFill>
              <a:latin typeface="Arial"/>
              <a:ea typeface="Arial"/>
              <a:cs typeface="Arial"/>
              <a:sym typeface="Arial"/>
            </a:endParaRPr>
          </a:p>
        </p:txBody>
      </p:sp>
      <p:sp>
        <p:nvSpPr>
          <p:cNvPr id="628" name="Google Shape;628;p15"/>
          <p:cNvSpPr txBox="1"/>
          <p:nvPr/>
        </p:nvSpPr>
        <p:spPr>
          <a:xfrm>
            <a:off x="16019388" y="561532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1202</a:t>
            </a:r>
            <a:endParaRPr b="0" i="0" sz="2400" u="none" cap="none" strike="noStrike">
              <a:solidFill>
                <a:srgbClr val="1F3864"/>
              </a:solidFill>
              <a:latin typeface="Arial"/>
              <a:ea typeface="Arial"/>
              <a:cs typeface="Arial"/>
              <a:sym typeface="Arial"/>
            </a:endParaRPr>
          </a:p>
        </p:txBody>
      </p:sp>
      <p:sp>
        <p:nvSpPr>
          <p:cNvPr id="629" name="Google Shape;629;p15"/>
          <p:cNvSpPr txBox="1"/>
          <p:nvPr/>
        </p:nvSpPr>
        <p:spPr>
          <a:xfrm>
            <a:off x="16028004" y="73687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2626</a:t>
            </a:r>
            <a:endParaRPr b="0" i="0" sz="2400" u="none" cap="none" strike="noStrike">
              <a:solidFill>
                <a:srgbClr val="1F3864"/>
              </a:solidFill>
              <a:latin typeface="Arial"/>
              <a:ea typeface="Arial"/>
              <a:cs typeface="Arial"/>
              <a:sym typeface="Arial"/>
            </a:endParaRPr>
          </a:p>
        </p:txBody>
      </p:sp>
      <p:sp>
        <p:nvSpPr>
          <p:cNvPr id="630" name="Google Shape;630;p15"/>
          <p:cNvSpPr txBox="1"/>
          <p:nvPr/>
        </p:nvSpPr>
        <p:spPr>
          <a:xfrm>
            <a:off x="16028004" y="66120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2632</a:t>
            </a:r>
            <a:endParaRPr b="0" i="0" sz="2400" u="none" cap="none" strike="noStrike">
              <a:solidFill>
                <a:srgbClr val="1F3864"/>
              </a:solidFill>
              <a:latin typeface="Arial"/>
              <a:ea typeface="Arial"/>
              <a:cs typeface="Arial"/>
              <a:sym typeface="Arial"/>
            </a:endParaRPr>
          </a:p>
        </p:txBody>
      </p:sp>
      <p:sp>
        <p:nvSpPr>
          <p:cNvPr id="631" name="Google Shape;631;p15"/>
          <p:cNvSpPr txBox="1"/>
          <p:nvPr/>
        </p:nvSpPr>
        <p:spPr>
          <a:xfrm>
            <a:off x="15910703" y="83675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77594</a:t>
            </a:r>
            <a:endParaRPr b="0" i="0" sz="2400" u="none" cap="none" strike="noStrike">
              <a:solidFill>
                <a:srgbClr val="1F3864"/>
              </a:solidFill>
              <a:latin typeface="Arial"/>
              <a:ea typeface="Arial"/>
              <a:cs typeface="Arial"/>
              <a:sym typeface="Arial"/>
            </a:endParaRPr>
          </a:p>
        </p:txBody>
      </p:sp>
      <p:cxnSp>
        <p:nvCxnSpPr>
          <p:cNvPr id="632" name="Google Shape;632;p15"/>
          <p:cNvCxnSpPr/>
          <p:nvPr/>
        </p:nvCxnSpPr>
        <p:spPr>
          <a:xfrm rot="10800000">
            <a:off x="15304225" y="2133175"/>
            <a:ext cx="27600" cy="69663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sp>
        <p:nvSpPr>
          <p:cNvPr id="117" name="Google Shape;117;gf5d93c4d0e_6_121"/>
          <p:cNvSpPr/>
          <p:nvPr/>
        </p:nvSpPr>
        <p:spPr>
          <a:xfrm>
            <a:off x="4476750" y="6858000"/>
            <a:ext cx="5543700" cy="743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500">
                <a:solidFill>
                  <a:schemeClr val="lt1"/>
                </a:solidFill>
              </a:rPr>
              <a:t>업 빛 투</a:t>
            </a:r>
            <a:endParaRPr sz="3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6"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38" name="Google Shape;638;gf59b30ca06_0_5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40" name="Google Shape;640;gf59b30ca06_0_57"/>
          <p:cNvSpPr/>
          <p:nvPr/>
        </p:nvSpPr>
        <p:spPr>
          <a:xfrm>
            <a:off x="1620700" y="2148599"/>
            <a:ext cx="15011400" cy="6959400"/>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f59b30ca06_0_57"/>
          <p:cNvSpPr/>
          <p:nvPr/>
        </p:nvSpPr>
        <p:spPr>
          <a:xfrm>
            <a:off x="1620700" y="2145802"/>
            <a:ext cx="15011400" cy="798600"/>
          </a:xfrm>
          <a:prstGeom prst="rect">
            <a:avLst/>
          </a:prstGeom>
          <a:solidFill>
            <a:srgbClr val="4B6972"/>
          </a:solid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42" name="Google Shape;642;gf59b30ca06_0_57"/>
          <p:cNvCxnSpPr/>
          <p:nvPr/>
        </p:nvCxnSpPr>
        <p:spPr>
          <a:xfrm>
            <a:off x="1620706" y="74056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3" name="Google Shape;643;gf59b30ca06_0_57"/>
          <p:cNvCxnSpPr/>
          <p:nvPr/>
        </p:nvCxnSpPr>
        <p:spPr>
          <a:xfrm>
            <a:off x="1620708" y="57663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4" name="Google Shape;644;gf59b30ca06_0_57"/>
          <p:cNvCxnSpPr/>
          <p:nvPr/>
        </p:nvCxnSpPr>
        <p:spPr>
          <a:xfrm rot="10800000">
            <a:off x="4860200"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645" name="Google Shape;645;gf59b30ca06_0_57"/>
          <p:cNvSpPr txBox="1"/>
          <p:nvPr/>
        </p:nvSpPr>
        <p:spPr>
          <a:xfrm>
            <a:off x="2112482" y="23153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항목</a:t>
            </a:r>
            <a:endParaRPr b="1" i="0" sz="2400" u="none" cap="none" strike="noStrike">
              <a:solidFill>
                <a:srgbClr val="DEE6E8"/>
              </a:solidFill>
              <a:latin typeface="Arial"/>
              <a:ea typeface="Arial"/>
              <a:cs typeface="Arial"/>
              <a:sym typeface="Arial"/>
            </a:endParaRPr>
          </a:p>
        </p:txBody>
      </p:sp>
      <p:sp>
        <p:nvSpPr>
          <p:cNvPr id="646" name="Google Shape;646;gf59b30ca06_0_57"/>
          <p:cNvSpPr txBox="1"/>
          <p:nvPr/>
        </p:nvSpPr>
        <p:spPr>
          <a:xfrm>
            <a:off x="2112482" y="3957311"/>
            <a:ext cx="2209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휴장일 및 </a:t>
            </a:r>
            <a:endParaRPr b="0" i="0" sz="2000" u="none" cap="none" strike="noStrike">
              <a:solidFill>
                <a:srgbClr val="83A1A9"/>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마감시간</a:t>
            </a:r>
            <a:endParaRPr b="0" i="0" sz="2000" u="none" cap="none" strike="noStrike">
              <a:solidFill>
                <a:srgbClr val="83A1A9"/>
              </a:solidFill>
              <a:latin typeface="Arial"/>
              <a:ea typeface="Arial"/>
              <a:cs typeface="Arial"/>
              <a:sym typeface="Arial"/>
            </a:endParaRPr>
          </a:p>
        </p:txBody>
      </p:sp>
      <p:sp>
        <p:nvSpPr>
          <p:cNvPr id="647" name="Google Shape;647;gf59b30ca06_0_57"/>
          <p:cNvSpPr txBox="1"/>
          <p:nvPr/>
        </p:nvSpPr>
        <p:spPr>
          <a:xfrm>
            <a:off x="5235513" y="353230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주말 및 공휴일</a:t>
            </a:r>
            <a:endParaRPr b="0" i="0" sz="2000" u="none" cap="none" strike="noStrike">
              <a:solidFill>
                <a:srgbClr val="83A1A9"/>
              </a:solidFill>
              <a:latin typeface="Arial"/>
              <a:ea typeface="Arial"/>
              <a:cs typeface="Arial"/>
              <a:sym typeface="Arial"/>
            </a:endParaRPr>
          </a:p>
        </p:txBody>
      </p:sp>
      <p:sp>
        <p:nvSpPr>
          <p:cNvPr id="648" name="Google Shape;648;gf59b30ca06_0_57"/>
          <p:cNvSpPr txBox="1"/>
          <p:nvPr/>
        </p:nvSpPr>
        <p:spPr>
          <a:xfrm>
            <a:off x="9934457" y="2294849"/>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방법</a:t>
            </a:r>
            <a:endParaRPr b="1" i="0" sz="2400" u="none" cap="none" strike="noStrike">
              <a:solidFill>
                <a:srgbClr val="DEE6E8"/>
              </a:solidFill>
              <a:latin typeface="Arial"/>
              <a:ea typeface="Arial"/>
              <a:cs typeface="Arial"/>
              <a:sym typeface="Arial"/>
            </a:endParaRPr>
          </a:p>
        </p:txBody>
      </p:sp>
      <p:sp>
        <p:nvSpPr>
          <p:cNvPr id="649" name="Google Shape;649;gf59b30ca06_0_57"/>
          <p:cNvSpPr txBox="1"/>
          <p:nvPr/>
        </p:nvSpPr>
        <p:spPr>
          <a:xfrm>
            <a:off x="7676023" y="3352938"/>
            <a:ext cx="75954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주말 및 공휴일 데이터 수집 후 리스트 생성</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휴장일 이후 데이터로 날짜 수정</a:t>
            </a:r>
            <a:endParaRPr b="0" i="0" sz="2000" u="none" cap="none" strike="noStrike">
              <a:solidFill>
                <a:srgbClr val="83A1A9"/>
              </a:solidFill>
              <a:latin typeface="Arial"/>
              <a:ea typeface="Arial"/>
              <a:cs typeface="Arial"/>
              <a:sym typeface="Arial"/>
            </a:endParaRPr>
          </a:p>
        </p:txBody>
      </p:sp>
      <p:sp>
        <p:nvSpPr>
          <p:cNvPr id="650" name="Google Shape;650;gf59b30ca06_0_57"/>
          <p:cNvSpPr txBox="1"/>
          <p:nvPr/>
        </p:nvSpPr>
        <p:spPr>
          <a:xfrm>
            <a:off x="5235513" y="446505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 (15:30)</a:t>
            </a:r>
            <a:endParaRPr b="0" i="0" sz="2000" u="none" cap="none" strike="noStrike">
              <a:solidFill>
                <a:srgbClr val="83A1A9"/>
              </a:solidFill>
              <a:latin typeface="Arial"/>
              <a:ea typeface="Arial"/>
              <a:cs typeface="Arial"/>
              <a:sym typeface="Arial"/>
            </a:endParaRPr>
          </a:p>
        </p:txBody>
      </p:sp>
      <p:sp>
        <p:nvSpPr>
          <p:cNvPr id="651" name="Google Shape;651;gf59b30ca06_0_57"/>
          <p:cNvSpPr txBox="1"/>
          <p:nvPr/>
        </p:nvSpPr>
        <p:spPr>
          <a:xfrm>
            <a:off x="7676025" y="4559650"/>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미디어 영향 반영 시점을 고려해 오후 3시 이후 </a:t>
            </a:r>
            <a:endParaRPr b="0" i="0" sz="2000" u="none" cap="none" strike="noStrike">
              <a:solidFill>
                <a:srgbClr val="83A1A9"/>
              </a:solidFill>
              <a:latin typeface="Arial"/>
              <a:ea typeface="Arial"/>
              <a:cs typeface="Arial"/>
              <a:sym typeface="Arial"/>
            </a:endParaRPr>
          </a:p>
          <a:p>
            <a:pPr indent="0" lvl="0" marL="457200" marR="0" rtl="0" algn="l">
              <a:lnSpc>
                <a:spcPct val="150000"/>
              </a:lnSpc>
              <a:spcBef>
                <a:spcPts val="0"/>
              </a:spcBef>
              <a:spcAft>
                <a:spcPts val="0"/>
              </a:spcAft>
              <a:buNone/>
            </a:pPr>
            <a:r>
              <a:rPr b="0" i="0" lang="en-US" sz="2000" u="none" cap="none" strike="noStrike">
                <a:solidFill>
                  <a:srgbClr val="83A1A9"/>
                </a:solidFill>
                <a:latin typeface="Arial"/>
                <a:ea typeface="Arial"/>
                <a:cs typeface="Arial"/>
                <a:sym typeface="Arial"/>
              </a:rPr>
              <a:t>업로드된 기사 및 동영상을 다음 거래일자로 변경</a:t>
            </a:r>
            <a:endParaRPr b="0" i="0" sz="2000" u="none" cap="none" strike="noStrike">
              <a:solidFill>
                <a:srgbClr val="83A1A9"/>
              </a:solidFill>
              <a:latin typeface="Arial"/>
              <a:ea typeface="Arial"/>
              <a:cs typeface="Arial"/>
              <a:sym typeface="Arial"/>
            </a:endParaRPr>
          </a:p>
        </p:txBody>
      </p:sp>
      <p:sp>
        <p:nvSpPr>
          <p:cNvPr id="652" name="Google Shape;652;gf59b30ca06_0_57"/>
          <p:cNvSpPr txBox="1"/>
          <p:nvPr/>
        </p:nvSpPr>
        <p:spPr>
          <a:xfrm>
            <a:off x="2112482" y="63859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주가 변동률</a:t>
            </a:r>
            <a:endParaRPr b="0" i="0" sz="2000" u="none" cap="none" strike="noStrike">
              <a:solidFill>
                <a:srgbClr val="83A1A9"/>
              </a:solidFill>
              <a:latin typeface="Arial"/>
              <a:ea typeface="Arial"/>
              <a:cs typeface="Arial"/>
              <a:sym typeface="Arial"/>
            </a:endParaRPr>
          </a:p>
        </p:txBody>
      </p:sp>
      <p:sp>
        <p:nvSpPr>
          <p:cNvPr id="653" name="Google Shape;653;gf59b30ca06_0_57"/>
          <p:cNvSpPr txBox="1"/>
          <p:nvPr/>
        </p:nvSpPr>
        <p:spPr>
          <a:xfrm>
            <a:off x="5000400" y="6385925"/>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상승 / 하락 / 보합</a:t>
            </a:r>
            <a:endParaRPr b="0" i="0" sz="2000" u="none" cap="none" strike="noStrike">
              <a:solidFill>
                <a:srgbClr val="83A1A9"/>
              </a:solidFill>
              <a:latin typeface="Arial"/>
              <a:ea typeface="Arial"/>
              <a:cs typeface="Arial"/>
              <a:sym typeface="Arial"/>
            </a:endParaRPr>
          </a:p>
        </p:txBody>
      </p:sp>
      <p:sp>
        <p:nvSpPr>
          <p:cNvPr id="654" name="Google Shape;654;gf59b30ca06_0_57"/>
          <p:cNvSpPr txBox="1"/>
          <p:nvPr/>
        </p:nvSpPr>
        <p:spPr>
          <a:xfrm>
            <a:off x="7676025" y="6155075"/>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전일 대비 종가 변동률이 양수이면 상승, 음수이면 하락, 0이면 보합으로 판단하여 데이터프레임 내 ud(updown) column 생성</a:t>
            </a:r>
            <a:endParaRPr b="0" i="0" sz="2000" u="none" cap="none" strike="noStrike">
              <a:solidFill>
                <a:srgbClr val="83A1A9"/>
              </a:solidFill>
              <a:latin typeface="Arial"/>
              <a:ea typeface="Arial"/>
              <a:cs typeface="Arial"/>
              <a:sym typeface="Arial"/>
            </a:endParaRPr>
          </a:p>
        </p:txBody>
      </p:sp>
      <p:sp>
        <p:nvSpPr>
          <p:cNvPr id="655" name="Google Shape;655;gf59b30ca06_0_57"/>
          <p:cNvSpPr txBox="1"/>
          <p:nvPr/>
        </p:nvSpPr>
        <p:spPr>
          <a:xfrm>
            <a:off x="2112482" y="80252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텍스트 전처리</a:t>
            </a:r>
            <a:endParaRPr b="0" i="0" sz="2000" u="none" cap="none" strike="noStrike">
              <a:solidFill>
                <a:srgbClr val="83A1A9"/>
              </a:solidFill>
              <a:latin typeface="Arial"/>
              <a:ea typeface="Arial"/>
              <a:cs typeface="Arial"/>
              <a:sym typeface="Arial"/>
            </a:endParaRPr>
          </a:p>
        </p:txBody>
      </p:sp>
      <p:sp>
        <p:nvSpPr>
          <p:cNvPr id="656" name="Google Shape;656;gf59b30ca06_0_57"/>
          <p:cNvSpPr txBox="1"/>
          <p:nvPr/>
        </p:nvSpPr>
        <p:spPr>
          <a:xfrm>
            <a:off x="5313825" y="8052950"/>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형태소 분석</a:t>
            </a:r>
            <a:endParaRPr b="0" i="0" sz="2000" u="none" cap="none" strike="noStrike">
              <a:solidFill>
                <a:srgbClr val="83A1A9"/>
              </a:solidFill>
              <a:latin typeface="Arial"/>
              <a:ea typeface="Arial"/>
              <a:cs typeface="Arial"/>
              <a:sym typeface="Arial"/>
            </a:endParaRPr>
          </a:p>
        </p:txBody>
      </p:sp>
      <p:sp>
        <p:nvSpPr>
          <p:cNvPr id="657" name="Google Shape;657;gf59b30ca06_0_57"/>
          <p:cNvSpPr txBox="1"/>
          <p:nvPr/>
        </p:nvSpPr>
        <p:spPr>
          <a:xfrm>
            <a:off x="7676025" y="7563525"/>
            <a:ext cx="83628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텍스트 정제 후 </a:t>
            </a:r>
            <a:r>
              <a:rPr b="0" i="0" lang="en-US" sz="2000" u="none" cap="none" strike="noStrike">
                <a:solidFill>
                  <a:srgbClr val="83A1A9"/>
                </a:solidFill>
                <a:highlight>
                  <a:srgbClr val="FFE599"/>
                </a:highlight>
                <a:latin typeface="Arial"/>
                <a:ea typeface="Arial"/>
                <a:cs typeface="Arial"/>
                <a:sym typeface="Arial"/>
              </a:rPr>
              <a:t>KoNLPy Okt </a:t>
            </a:r>
            <a:r>
              <a:rPr b="0" i="0" lang="en-US" sz="2000" u="none" cap="none" strike="noStrike">
                <a:solidFill>
                  <a:srgbClr val="83A1A9"/>
                </a:solidFill>
                <a:latin typeface="Arial"/>
                <a:ea typeface="Arial"/>
                <a:cs typeface="Arial"/>
                <a:sym typeface="Arial"/>
              </a:rPr>
              <a:t>형태소 분석기 사용</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품사(POS) 태깅하여 명사 및 형용사 추출</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불용어 처리 및 한 글자 단어 제거</a:t>
            </a:r>
            <a:endParaRPr b="0" i="0" sz="2000" u="none" cap="none" strike="noStrike">
              <a:solidFill>
                <a:srgbClr val="83A1A9"/>
              </a:solidFill>
              <a:latin typeface="Arial"/>
              <a:ea typeface="Arial"/>
              <a:cs typeface="Arial"/>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전처리 </a:t>
            </a:r>
            <a:r>
              <a:rPr b="1" i="0" lang="en-US" sz="3200" u="none" cap="none" strike="noStrike">
                <a:solidFill>
                  <a:srgbClr val="A69685"/>
                </a:solidFill>
                <a:latin typeface="Arial"/>
                <a:ea typeface="Arial"/>
                <a:cs typeface="Arial"/>
                <a:sym typeface="Arial"/>
              </a:rPr>
              <a:t>뉴스 기사 및 유튜브 영상</a:t>
            </a:r>
            <a:endParaRPr b="1" i="0" sz="2900" u="none" cap="none" strike="noStrike">
              <a:solidFill>
                <a:schemeClr val="dk1"/>
              </a:solidFill>
              <a:latin typeface="Arial"/>
              <a:ea typeface="Arial"/>
              <a:cs typeface="Arial"/>
              <a:sym typeface="Arial"/>
            </a:endParaRPr>
          </a:p>
        </p:txBody>
      </p:sp>
      <p:cxnSp>
        <p:nvCxnSpPr>
          <p:cNvPr id="660" name="Google Shape;660;gf59b30ca06_0_57"/>
          <p:cNvCxnSpPr/>
          <p:nvPr/>
        </p:nvCxnSpPr>
        <p:spPr>
          <a:xfrm rot="10800000">
            <a:off x="7353650" y="2933475"/>
            <a:ext cx="18600" cy="61848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7"/>
          <p:cNvSpPr/>
          <p:nvPr/>
        </p:nvSpPr>
        <p:spPr>
          <a:xfrm>
            <a:off x="2199550" y="1812412"/>
            <a:ext cx="15071700" cy="7800600"/>
          </a:xfrm>
          <a:prstGeom prst="rect">
            <a:avLst/>
          </a:prstGeom>
          <a:solidFill>
            <a:srgbClr val="83A1A9">
              <a:alpha val="5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p17"/>
          <p:cNvSpPr/>
          <p:nvPr/>
        </p:nvSpPr>
        <p:spPr>
          <a:xfrm>
            <a:off x="5899624" y="3351759"/>
            <a:ext cx="7815900" cy="42246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7"/>
          <p:cNvSpPr/>
          <p:nvPr/>
        </p:nvSpPr>
        <p:spPr>
          <a:xfrm>
            <a:off x="6194995" y="3776738"/>
            <a:ext cx="3160800" cy="1760700"/>
          </a:xfrm>
          <a:prstGeom prst="rect">
            <a:avLst/>
          </a:prstGeom>
          <a:solidFill>
            <a:srgbClr val="FFF2CC"/>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KOSELF 추가 사전</a:t>
            </a:r>
            <a:endParaRPr b="0" i="0" sz="2000" u="none" cap="none" strike="noStrike">
              <a:solidFill>
                <a:srgbClr val="000000"/>
              </a:solidFill>
              <a:latin typeface="Arial"/>
              <a:ea typeface="Arial"/>
              <a:cs typeface="Arial"/>
              <a:sym typeface="Arial"/>
            </a:endParaRPr>
          </a:p>
        </p:txBody>
      </p:sp>
      <p:sp>
        <p:nvSpPr>
          <p:cNvPr id="669" name="Google Shape;669;p17"/>
          <p:cNvSpPr/>
          <p:nvPr/>
        </p:nvSpPr>
        <p:spPr>
          <a:xfrm>
            <a:off x="2557506" y="4171208"/>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뉴스 데이터</a:t>
            </a:r>
            <a:endParaRPr b="0" i="0" sz="1900" u="none" cap="none" strike="noStrike">
              <a:solidFill>
                <a:srgbClr val="000000"/>
              </a:solidFill>
              <a:latin typeface="Arial"/>
              <a:ea typeface="Arial"/>
              <a:cs typeface="Arial"/>
              <a:sym typeface="Arial"/>
            </a:endParaRPr>
          </a:p>
        </p:txBody>
      </p:sp>
      <p:sp>
        <p:nvSpPr>
          <p:cNvPr id="670" name="Google Shape;670;p17"/>
          <p:cNvSpPr/>
          <p:nvPr/>
        </p:nvSpPr>
        <p:spPr>
          <a:xfrm>
            <a:off x="2557506" y="6139124"/>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YouTube 스크립트</a:t>
            </a:r>
            <a:endParaRPr b="0" i="0" sz="1700" u="none" cap="none" strike="noStrike">
              <a:solidFill>
                <a:srgbClr val="000000"/>
              </a:solidFill>
              <a:latin typeface="Arial"/>
              <a:ea typeface="Arial"/>
              <a:cs typeface="Arial"/>
              <a:sym typeface="Arial"/>
            </a:endParaRPr>
          </a:p>
        </p:txBody>
      </p:sp>
      <p:sp>
        <p:nvSpPr>
          <p:cNvPr id="671" name="Google Shape;671;p17"/>
          <p:cNvSpPr/>
          <p:nvPr/>
        </p:nvSpPr>
        <p:spPr>
          <a:xfrm>
            <a:off x="2557506" y="8107040"/>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주가 데이터</a:t>
            </a:r>
            <a:endParaRPr b="0" i="0" sz="1900" u="none" cap="none" strike="noStrike">
              <a:solidFill>
                <a:srgbClr val="000000"/>
              </a:solidFill>
              <a:latin typeface="Arial"/>
              <a:ea typeface="Arial"/>
              <a:cs typeface="Arial"/>
              <a:sym typeface="Arial"/>
            </a:endParaRPr>
          </a:p>
        </p:txBody>
      </p:sp>
      <p:cxnSp>
        <p:nvCxnSpPr>
          <p:cNvPr id="672" name="Google Shape;672;p17"/>
          <p:cNvCxnSpPr/>
          <p:nvPr/>
        </p:nvCxnSpPr>
        <p:spPr>
          <a:xfrm>
            <a:off x="8974807" y="6486813"/>
            <a:ext cx="1136100" cy="0"/>
          </a:xfrm>
          <a:prstGeom prst="straightConnector1">
            <a:avLst/>
          </a:prstGeom>
          <a:noFill/>
          <a:ln cap="flat" cmpd="sng" w="19050">
            <a:solidFill>
              <a:srgbClr val="1F2A4B"/>
            </a:solidFill>
            <a:prstDash val="solid"/>
            <a:round/>
            <a:headEnd len="sm" w="sm" type="none"/>
            <a:tailEnd len="med" w="med" type="triangle"/>
          </a:ln>
        </p:spPr>
      </p:cxnSp>
      <p:sp>
        <p:nvSpPr>
          <p:cNvPr id="673" name="Google Shape;673;p17"/>
          <p:cNvSpPr/>
          <p:nvPr/>
        </p:nvSpPr>
        <p:spPr>
          <a:xfrm>
            <a:off x="6200095" y="5688213"/>
            <a:ext cx="3160800" cy="1760700"/>
          </a:xfrm>
          <a:prstGeom prst="rect">
            <a:avLst/>
          </a:prstGeom>
          <a:solidFill>
            <a:srgbClr val="EBEEF0"/>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리뷰 감성 사전</a:t>
            </a:r>
            <a:endParaRPr b="0" i="0" sz="2000" u="none" cap="none" strike="noStrike">
              <a:solidFill>
                <a:srgbClr val="000000"/>
              </a:solidFill>
              <a:latin typeface="Arial"/>
              <a:ea typeface="Arial"/>
              <a:cs typeface="Arial"/>
              <a:sym typeface="Arial"/>
            </a:endParaRPr>
          </a:p>
        </p:txBody>
      </p:sp>
      <p:sp>
        <p:nvSpPr>
          <p:cNvPr id="674" name="Google Shape;674;p17"/>
          <p:cNvSpPr/>
          <p:nvPr/>
        </p:nvSpPr>
        <p:spPr>
          <a:xfrm>
            <a:off x="6936578" y="4364104"/>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 언론사</a:t>
            </a:r>
            <a:endParaRPr b="0" i="0" sz="1900" u="none" cap="none" strike="noStrike">
              <a:solidFill>
                <a:srgbClr val="000000"/>
              </a:solidFill>
              <a:latin typeface="Arial"/>
              <a:ea typeface="Arial"/>
              <a:cs typeface="Arial"/>
              <a:sym typeface="Arial"/>
            </a:endParaRPr>
          </a:p>
        </p:txBody>
      </p:sp>
      <p:sp>
        <p:nvSpPr>
          <p:cNvPr id="675" name="Google Shape;675;p17"/>
          <p:cNvSpPr/>
          <p:nvPr/>
        </p:nvSpPr>
        <p:spPr>
          <a:xfrm>
            <a:off x="6936578" y="6258037"/>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 채널</a:t>
            </a:r>
            <a:endParaRPr b="0" i="0" sz="1900" u="none" cap="none" strike="noStrike">
              <a:solidFill>
                <a:srgbClr val="000000"/>
              </a:solidFill>
              <a:latin typeface="Arial"/>
              <a:ea typeface="Arial"/>
              <a:cs typeface="Arial"/>
              <a:sym typeface="Arial"/>
            </a:endParaRPr>
          </a:p>
        </p:txBody>
      </p:sp>
      <p:sp>
        <p:nvSpPr>
          <p:cNvPr id="676" name="Google Shape;676;p17"/>
          <p:cNvSpPr/>
          <p:nvPr/>
        </p:nvSpPr>
        <p:spPr>
          <a:xfrm>
            <a:off x="6239237" y="1915900"/>
            <a:ext cx="31608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업종 · 종목 이슈</a:t>
            </a:r>
            <a:endParaRPr b="0" i="0" sz="1900" u="none" cap="none" strike="noStrike">
              <a:solidFill>
                <a:srgbClr val="000000"/>
              </a:solidFill>
              <a:latin typeface="Arial"/>
              <a:ea typeface="Arial"/>
              <a:cs typeface="Arial"/>
              <a:sym typeface="Arial"/>
            </a:endParaRPr>
          </a:p>
        </p:txBody>
      </p:sp>
      <p:cxnSp>
        <p:nvCxnSpPr>
          <p:cNvPr id="677" name="Google Shape;677;p17"/>
          <p:cNvCxnSpPr>
            <a:stCxn id="670" idx="4"/>
          </p:cNvCxnSpPr>
          <p:nvPr/>
        </p:nvCxnSpPr>
        <p:spPr>
          <a:xfrm>
            <a:off x="5054293" y="6641583"/>
            <a:ext cx="854400" cy="0"/>
          </a:xfrm>
          <a:prstGeom prst="straightConnector1">
            <a:avLst/>
          </a:prstGeom>
          <a:noFill/>
          <a:ln cap="flat" cmpd="sng" w="19050">
            <a:solidFill>
              <a:srgbClr val="1F2A4B"/>
            </a:solidFill>
            <a:prstDash val="solid"/>
            <a:round/>
            <a:headEnd len="sm" w="sm" type="none"/>
            <a:tailEnd len="med" w="med" type="triangle"/>
          </a:ln>
        </p:spPr>
      </p:cxnSp>
      <p:cxnSp>
        <p:nvCxnSpPr>
          <p:cNvPr id="678" name="Google Shape;678;p17"/>
          <p:cNvCxnSpPr>
            <a:stCxn id="671" idx="4"/>
          </p:cNvCxnSpPr>
          <p:nvPr/>
        </p:nvCxnSpPr>
        <p:spPr>
          <a:xfrm>
            <a:off x="5054293" y="8609499"/>
            <a:ext cx="9163200" cy="0"/>
          </a:xfrm>
          <a:prstGeom prst="straightConnector1">
            <a:avLst/>
          </a:prstGeom>
          <a:noFill/>
          <a:ln cap="flat" cmpd="sng" w="19050">
            <a:solidFill>
              <a:srgbClr val="1F2A4B"/>
            </a:solidFill>
            <a:prstDash val="solid"/>
            <a:round/>
            <a:headEnd len="sm" w="sm" type="none"/>
            <a:tailEnd len="med" w="med" type="triangle"/>
          </a:ln>
        </p:spPr>
      </p:cxnSp>
      <p:cxnSp>
        <p:nvCxnSpPr>
          <p:cNvPr id="679" name="Google Shape;679;p17"/>
          <p:cNvCxnSpPr/>
          <p:nvPr/>
        </p:nvCxnSpPr>
        <p:spPr>
          <a:xfrm>
            <a:off x="13715563" y="5276055"/>
            <a:ext cx="501600" cy="0"/>
          </a:xfrm>
          <a:prstGeom prst="straightConnector1">
            <a:avLst/>
          </a:prstGeom>
          <a:noFill/>
          <a:ln cap="flat" cmpd="sng" w="19050">
            <a:solidFill>
              <a:srgbClr val="1F2A4B"/>
            </a:solidFill>
            <a:prstDash val="solid"/>
            <a:round/>
            <a:headEnd len="sm" w="sm" type="none"/>
            <a:tailEnd len="med" w="med" type="triangle"/>
          </a:ln>
        </p:spPr>
      </p:cxnSp>
      <p:sp>
        <p:nvSpPr>
          <p:cNvPr id="680" name="Google Shape;680;p17"/>
          <p:cNvSpPr/>
          <p:nvPr/>
        </p:nvSpPr>
        <p:spPr>
          <a:xfrm>
            <a:off x="6936578" y="4932355"/>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 언론사</a:t>
            </a:r>
            <a:endParaRPr b="0" i="0" sz="1900" u="none" cap="none" strike="noStrike">
              <a:solidFill>
                <a:srgbClr val="000000"/>
              </a:solidFill>
              <a:latin typeface="Arial"/>
              <a:ea typeface="Arial"/>
              <a:cs typeface="Arial"/>
              <a:sym typeface="Arial"/>
            </a:endParaRPr>
          </a:p>
        </p:txBody>
      </p:sp>
      <p:sp>
        <p:nvSpPr>
          <p:cNvPr id="681" name="Google Shape;681;p17"/>
          <p:cNvSpPr/>
          <p:nvPr/>
        </p:nvSpPr>
        <p:spPr>
          <a:xfrm>
            <a:off x="6936578" y="6844746"/>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D 채널</a:t>
            </a:r>
            <a:endParaRPr b="0" i="0" sz="1900" u="none" cap="none" strike="noStrike">
              <a:solidFill>
                <a:srgbClr val="000000"/>
              </a:solidFill>
              <a:latin typeface="Arial"/>
              <a:ea typeface="Arial"/>
              <a:cs typeface="Arial"/>
              <a:sym typeface="Arial"/>
            </a:endParaRPr>
          </a:p>
        </p:txBody>
      </p:sp>
      <p:sp>
        <p:nvSpPr>
          <p:cNvPr id="682" name="Google Shape;682;p17"/>
          <p:cNvSpPr/>
          <p:nvPr/>
        </p:nvSpPr>
        <p:spPr>
          <a:xfrm>
            <a:off x="14206959" y="3351759"/>
            <a:ext cx="2320500" cy="57603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미디어 이슈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&amp;</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상승 / 하락</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분류 분석</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3" name="Google Shape;683;p17"/>
          <p:cNvSpPr/>
          <p:nvPr/>
        </p:nvSpPr>
        <p:spPr>
          <a:xfrm>
            <a:off x="14361958" y="3521997"/>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5</a:t>
            </a:r>
            <a:endParaRPr b="1" i="0" sz="2300" u="none" cap="none" strike="noStrike">
              <a:solidFill>
                <a:srgbClr val="FFFFFF"/>
              </a:solidFill>
              <a:latin typeface="Arial"/>
              <a:ea typeface="Arial"/>
              <a:cs typeface="Arial"/>
              <a:sym typeface="Arial"/>
            </a:endParaRPr>
          </a:p>
        </p:txBody>
      </p:sp>
      <p:sp>
        <p:nvSpPr>
          <p:cNvPr id="684" name="Google Shape;684;p17"/>
          <p:cNvSpPr/>
          <p:nvPr/>
        </p:nvSpPr>
        <p:spPr>
          <a:xfrm>
            <a:off x="8121350" y="8170600"/>
            <a:ext cx="4360800" cy="882300"/>
          </a:xfrm>
          <a:prstGeom prst="rect">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LSTM • </a:t>
            </a:r>
            <a:r>
              <a:rPr lang="en-US" sz="1900">
                <a:solidFill>
                  <a:schemeClr val="dk1"/>
                </a:solidFill>
              </a:rPr>
              <a:t>ARIMA • </a:t>
            </a:r>
            <a:r>
              <a:rPr b="0" i="0" lang="en-US" sz="1900" u="none" cap="none" strike="noStrike">
                <a:solidFill>
                  <a:srgbClr val="000000"/>
                </a:solidFill>
                <a:latin typeface="Arial"/>
                <a:ea typeface="Arial"/>
                <a:cs typeface="Arial"/>
                <a:sym typeface="Arial"/>
              </a:rPr>
              <a:t>F</a:t>
            </a:r>
            <a:r>
              <a:rPr lang="en-US" sz="1900"/>
              <a:t>BP</a:t>
            </a:r>
            <a:r>
              <a:rPr b="0" i="0" lang="en-US" sz="1900" u="none" cap="none" strike="noStrike">
                <a:solidFill>
                  <a:srgbClr val="000000"/>
                </a:solidFill>
                <a:latin typeface="Arial"/>
                <a:ea typeface="Arial"/>
                <a:cs typeface="Arial"/>
                <a:sym typeface="Arial"/>
              </a:rPr>
              <a:t>rophet</a:t>
            </a:r>
            <a:r>
              <a:rPr b="0" i="0" lang="en-US" sz="1900" u="none" cap="none" strike="noStrike">
                <a:solidFill>
                  <a:schemeClr val="dk1"/>
                </a:solidFill>
                <a:latin typeface="Arial"/>
                <a:ea typeface="Arial"/>
                <a:cs typeface="Arial"/>
                <a:sym typeface="Arial"/>
              </a:rPr>
              <a:t> • </a:t>
            </a:r>
            <a:r>
              <a:rPr b="0" i="0" lang="en-US" sz="1900" u="none" cap="none" strike="noStrike">
                <a:solidFill>
                  <a:srgbClr val="000000"/>
                </a:solidFill>
                <a:latin typeface="Arial"/>
                <a:ea typeface="Arial"/>
                <a:cs typeface="Arial"/>
                <a:sym typeface="Arial"/>
              </a:rPr>
              <a:t>RL </a:t>
            </a:r>
            <a:endParaRPr b="0" i="0" sz="1900" u="none" cap="none" strike="noStrike">
              <a:solidFill>
                <a:srgbClr val="000000"/>
              </a:solidFill>
              <a:latin typeface="Arial"/>
              <a:ea typeface="Arial"/>
              <a:cs typeface="Arial"/>
              <a:sym typeface="Arial"/>
            </a:endParaRPr>
          </a:p>
        </p:txBody>
      </p:sp>
      <p:sp>
        <p:nvSpPr>
          <p:cNvPr id="685" name="Google Shape;685;p17"/>
          <p:cNvSpPr/>
          <p:nvPr/>
        </p:nvSpPr>
        <p:spPr>
          <a:xfrm>
            <a:off x="6239237" y="2511802"/>
            <a:ext cx="3160800" cy="11508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뉴스 기사</a:t>
            </a:r>
            <a:endParaRPr b="0" i="0" sz="1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워드 클라우드</a:t>
            </a:r>
            <a:endParaRPr b="0" i="0" sz="1900" u="none" cap="none" strike="noStrike">
              <a:solidFill>
                <a:schemeClr val="dk1"/>
              </a:solidFill>
              <a:latin typeface="Arial"/>
              <a:ea typeface="Arial"/>
              <a:cs typeface="Arial"/>
              <a:sym typeface="Arial"/>
            </a:endParaRPr>
          </a:p>
        </p:txBody>
      </p:sp>
      <p:cxnSp>
        <p:nvCxnSpPr>
          <p:cNvPr id="686" name="Google Shape;686;p17"/>
          <p:cNvCxnSpPr>
            <a:stCxn id="668" idx="3"/>
          </p:cNvCxnSpPr>
          <p:nvPr/>
        </p:nvCxnSpPr>
        <p:spPr>
          <a:xfrm>
            <a:off x="9355795" y="4657088"/>
            <a:ext cx="793500" cy="0"/>
          </a:xfrm>
          <a:prstGeom prst="straightConnector1">
            <a:avLst/>
          </a:prstGeom>
          <a:noFill/>
          <a:ln cap="flat" cmpd="sng" w="19050">
            <a:solidFill>
              <a:srgbClr val="1F2A4B"/>
            </a:solidFill>
            <a:prstDash val="solid"/>
            <a:round/>
            <a:headEnd len="sm" w="sm" type="none"/>
            <a:tailEnd len="med" w="med" type="triangle"/>
          </a:ln>
        </p:spPr>
      </p:cxnSp>
      <p:sp>
        <p:nvSpPr>
          <p:cNvPr id="687" name="Google Shape;687;p17"/>
          <p:cNvSpPr/>
          <p:nvPr/>
        </p:nvSpPr>
        <p:spPr>
          <a:xfrm>
            <a:off x="10122669" y="4234771"/>
            <a:ext cx="3322500" cy="27252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감성점수 계산</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앙상블 모델 Feature로 사용</a:t>
            </a:r>
            <a:endParaRPr b="0" i="0" sz="1900" u="none" cap="none" strike="noStrike">
              <a:solidFill>
                <a:srgbClr val="000000"/>
              </a:solidFill>
              <a:latin typeface="Arial"/>
              <a:ea typeface="Arial"/>
              <a:cs typeface="Arial"/>
              <a:sym typeface="Arial"/>
            </a:endParaRPr>
          </a:p>
        </p:txBody>
      </p:sp>
      <p:sp>
        <p:nvSpPr>
          <p:cNvPr id="688" name="Google Shape;688;p17"/>
          <p:cNvSpPr/>
          <p:nvPr/>
        </p:nvSpPr>
        <p:spPr>
          <a:xfrm>
            <a:off x="10203532" y="43272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3</a:t>
            </a:r>
            <a:endParaRPr b="1" i="0" sz="2300" u="none" cap="none" strike="noStrike">
              <a:solidFill>
                <a:srgbClr val="FFFFFF"/>
              </a:solidFill>
              <a:latin typeface="Arial"/>
              <a:ea typeface="Arial"/>
              <a:cs typeface="Arial"/>
              <a:sym typeface="Arial"/>
            </a:endParaRPr>
          </a:p>
        </p:txBody>
      </p:sp>
      <p:sp>
        <p:nvSpPr>
          <p:cNvPr id="689" name="Google Shape;689;p17"/>
          <p:cNvSpPr/>
          <p:nvPr/>
        </p:nvSpPr>
        <p:spPr>
          <a:xfrm>
            <a:off x="6030434"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1</a:t>
            </a:r>
            <a:endParaRPr b="1" i="0" sz="2300" u="none" cap="none" strike="noStrike">
              <a:solidFill>
                <a:srgbClr val="113687"/>
              </a:solidFill>
              <a:latin typeface="Arial"/>
              <a:ea typeface="Arial"/>
              <a:cs typeface="Arial"/>
              <a:sym typeface="Arial"/>
            </a:endParaRPr>
          </a:p>
        </p:txBody>
      </p:sp>
      <p:sp>
        <p:nvSpPr>
          <p:cNvPr id="690" name="Google Shape;690;p17"/>
          <p:cNvSpPr/>
          <p:nvPr/>
        </p:nvSpPr>
        <p:spPr>
          <a:xfrm>
            <a:off x="14310900" y="7727125"/>
            <a:ext cx="2112600" cy="10050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등락 예측 확률 제공</a:t>
            </a:r>
            <a:endParaRPr b="0" i="0" sz="1900" u="none" cap="none" strike="noStrike">
              <a:solidFill>
                <a:srgbClr val="000000"/>
              </a:solidFill>
              <a:latin typeface="Arial"/>
              <a:ea typeface="Arial"/>
              <a:cs typeface="Arial"/>
              <a:sym typeface="Arial"/>
            </a:endParaRPr>
          </a:p>
        </p:txBody>
      </p:sp>
      <p:sp>
        <p:nvSpPr>
          <p:cNvPr id="691" name="Google Shape;691;p17"/>
          <p:cNvSpPr/>
          <p:nvPr/>
        </p:nvSpPr>
        <p:spPr>
          <a:xfrm>
            <a:off x="10110762" y="2569099"/>
            <a:ext cx="3322500" cy="10932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주식 감성 분석 기준</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웹 페이지 노출</a:t>
            </a:r>
            <a:endParaRPr b="0" i="0" sz="1900" u="none" cap="none" strike="noStrike">
              <a:solidFill>
                <a:srgbClr val="000000"/>
              </a:solidFill>
              <a:latin typeface="Arial"/>
              <a:ea typeface="Arial"/>
              <a:cs typeface="Arial"/>
              <a:sym typeface="Arial"/>
            </a:endParaRPr>
          </a:p>
        </p:txBody>
      </p:sp>
      <p:sp>
        <p:nvSpPr>
          <p:cNvPr id="692" name="Google Shape;692;p17"/>
          <p:cNvSpPr/>
          <p:nvPr/>
        </p:nvSpPr>
        <p:spPr>
          <a:xfrm>
            <a:off x="9783099"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2</a:t>
            </a:r>
            <a:endParaRPr b="1" i="0" sz="2300" u="none" cap="none" strike="noStrike">
              <a:solidFill>
                <a:srgbClr val="113687"/>
              </a:solidFill>
              <a:latin typeface="Arial"/>
              <a:ea typeface="Arial"/>
              <a:cs typeface="Arial"/>
              <a:sym typeface="Arial"/>
            </a:endParaRPr>
          </a:p>
        </p:txBody>
      </p:sp>
      <p:cxnSp>
        <p:nvCxnSpPr>
          <p:cNvPr id="693" name="Google Shape;693;p17"/>
          <p:cNvCxnSpPr/>
          <p:nvPr/>
        </p:nvCxnSpPr>
        <p:spPr>
          <a:xfrm>
            <a:off x="5054292" y="4673625"/>
            <a:ext cx="854400" cy="0"/>
          </a:xfrm>
          <a:prstGeom prst="straightConnector1">
            <a:avLst/>
          </a:prstGeom>
          <a:noFill/>
          <a:ln cap="flat" cmpd="sng" w="19050">
            <a:solidFill>
              <a:srgbClr val="1F2A4B"/>
            </a:solidFill>
            <a:prstDash val="solid"/>
            <a:round/>
            <a:headEnd len="sm" w="sm" type="none"/>
            <a:tailEnd len="med" w="med" type="triangle"/>
          </a:ln>
        </p:spPr>
      </p:cxnSp>
      <p:sp>
        <p:nvSpPr>
          <p:cNvPr id="694" name="Google Shape;694;p1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95" name="Google Shape;695;p1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97" name="Google Shape;697;p17"/>
          <p:cNvSpPr/>
          <p:nvPr/>
        </p:nvSpPr>
        <p:spPr>
          <a:xfrm>
            <a:off x="7455157" y="82939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4</a:t>
            </a:r>
            <a:endParaRPr b="1" i="0" sz="2300" u="none" cap="none" strike="noStrike">
              <a:solidFill>
                <a:srgbClr val="FFFFFF"/>
              </a:solidFill>
              <a:latin typeface="Arial"/>
              <a:ea typeface="Arial"/>
              <a:cs typeface="Arial"/>
              <a:sym typeface="Arial"/>
            </a:endParaRPr>
          </a:p>
        </p:txBody>
      </p:sp>
      <p:sp>
        <p:nvSpPr>
          <p:cNvPr id="698" name="Google Shape;698;p1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99" name="Google Shape;699;p1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분석 모형</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703"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717" name="Google Shape;717;p18"/>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718" name="Google Shape;718;p18"/>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감성 분석</a:t>
            </a:r>
            <a:endParaRPr b="0" i="0" sz="1400" u="none" cap="none" strike="noStrike">
              <a:solidFill>
                <a:srgbClr val="000000"/>
              </a:solidFill>
              <a:latin typeface="Arial"/>
              <a:ea typeface="Arial"/>
              <a:cs typeface="Arial"/>
              <a:sym typeface="Arial"/>
            </a:endParaRPr>
          </a:p>
        </p:txBody>
      </p:sp>
      <p:sp>
        <p:nvSpPr>
          <p:cNvPr id="719" name="Google Shape;719;p18"/>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720" name="Google Shape;720;p18"/>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721" name="Google Shape;721;p18"/>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722" name="Google Shape;722;p18"/>
          <p:cNvSpPr txBox="1"/>
          <p:nvPr/>
        </p:nvSpPr>
        <p:spPr>
          <a:xfrm>
            <a:off x="471725" y="19909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2-1</a:t>
            </a:r>
            <a:endParaRPr b="0" i="0" sz="4300" u="none" cap="none" strike="noStrike">
              <a:solidFill>
                <a:srgbClr val="000000"/>
              </a:solidFill>
              <a:latin typeface="Arial"/>
              <a:ea typeface="Arial"/>
              <a:cs typeface="Arial"/>
              <a:sym typeface="Arial"/>
            </a:endParaRPr>
          </a:p>
        </p:txBody>
      </p:sp>
      <p:sp>
        <p:nvSpPr>
          <p:cNvPr id="723" name="Google Shape;723;p18"/>
          <p:cNvSpPr txBox="1"/>
          <p:nvPr/>
        </p:nvSpPr>
        <p:spPr>
          <a:xfrm>
            <a:off x="25676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감성사전</a:t>
            </a:r>
            <a:endParaRPr b="1" i="0" sz="2900" u="none" cap="none" strike="noStrike">
              <a:solidFill>
                <a:schemeClr val="lt1"/>
              </a:solidFill>
              <a:latin typeface="Arial"/>
              <a:ea typeface="Arial"/>
              <a:cs typeface="Arial"/>
              <a:sym typeface="Arial"/>
            </a:endParaRPr>
          </a:p>
        </p:txBody>
      </p:sp>
      <p:sp>
        <p:nvSpPr>
          <p:cNvPr id="724" name="Google Shape;724;p18"/>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txBox="1"/>
          <p:nvPr/>
        </p:nvSpPr>
        <p:spPr>
          <a:xfrm>
            <a:off x="25676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a:t>
            </a:r>
            <a:r>
              <a:rPr b="1" lang="en-US" sz="2900">
                <a:solidFill>
                  <a:schemeClr val="lt1"/>
                </a:solidFill>
              </a:rPr>
              <a:t>점수</a:t>
            </a:r>
            <a:endParaRPr b="1" i="0" sz="2900" u="none" cap="none" strike="noStrike">
              <a:solidFill>
                <a:schemeClr val="lt1"/>
              </a:solidFill>
              <a:latin typeface="Arial"/>
              <a:ea typeface="Arial"/>
              <a:cs typeface="Arial"/>
              <a:sym typeface="Arial"/>
            </a:endParaRPr>
          </a:p>
        </p:txBody>
      </p:sp>
      <p:sp>
        <p:nvSpPr>
          <p:cNvPr id="726" name="Google Shape;726;p18"/>
          <p:cNvSpPr/>
          <p:nvPr/>
        </p:nvSpPr>
        <p:spPr>
          <a:xfrm>
            <a:off x="2088550" y="50285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33" name="Google Shape;733;p2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34" name="Google Shape;734;p2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35" name="Google Shape;735;p20"/>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sp>
        <p:nvSpPr>
          <p:cNvPr id="736" name="Google Shape;736;p20"/>
          <p:cNvSpPr txBox="1"/>
          <p:nvPr/>
        </p:nvSpPr>
        <p:spPr>
          <a:xfrm>
            <a:off x="4863648" y="7508813"/>
            <a:ext cx="12831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b="0" i="0" sz="2000" u="none" cap="none" strike="noStrike">
              <a:solidFill>
                <a:srgbClr val="666666"/>
              </a:solidFill>
              <a:latin typeface="Arial"/>
              <a:ea typeface="Arial"/>
              <a:cs typeface="Arial"/>
              <a:sym typeface="Arial"/>
            </a:endParaRPr>
          </a:p>
        </p:txBody>
      </p:sp>
      <p:pic>
        <p:nvPicPr>
          <p:cNvPr id="737" name="Google Shape;737;p20"/>
          <p:cNvPicPr preferRelativeResize="0"/>
          <p:nvPr/>
        </p:nvPicPr>
        <p:blipFill rotWithShape="1">
          <a:blip r:embed="rId3">
            <a:alphaModFix/>
          </a:blip>
          <a:srcRect b="0" l="0" r="0" t="0"/>
          <a:stretch/>
        </p:blipFill>
        <p:spPr>
          <a:xfrm>
            <a:off x="445288" y="2091375"/>
            <a:ext cx="18126075" cy="2619375"/>
          </a:xfrm>
          <a:prstGeom prst="rect">
            <a:avLst/>
          </a:prstGeom>
          <a:noFill/>
          <a:ln>
            <a:noFill/>
          </a:ln>
        </p:spPr>
      </p:pic>
      <p:sp>
        <p:nvSpPr>
          <p:cNvPr id="738" name="Google Shape;738;p20"/>
          <p:cNvSpPr txBox="1"/>
          <p:nvPr/>
        </p:nvSpPr>
        <p:spPr>
          <a:xfrm>
            <a:off x="4821125" y="5364238"/>
            <a:ext cx="129168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b="0" i="0" sz="2000" u="none" cap="none" strike="noStrike">
              <a:solidFill>
                <a:srgbClr val="666666"/>
              </a:solidFill>
              <a:latin typeface="Arial"/>
              <a:ea typeface="Arial"/>
              <a:cs typeface="Arial"/>
              <a:sym typeface="Arial"/>
            </a:endParaRPr>
          </a:p>
        </p:txBody>
      </p:sp>
      <p:pic>
        <p:nvPicPr>
          <p:cNvPr id="739" name="Google Shape;739;p20"/>
          <p:cNvPicPr preferRelativeResize="0"/>
          <p:nvPr/>
        </p:nvPicPr>
        <p:blipFill rotWithShape="1">
          <a:blip r:embed="rId4">
            <a:alphaModFix/>
          </a:blip>
          <a:srcRect b="0" l="0" r="0" t="0"/>
          <a:stretch/>
        </p:blipFill>
        <p:spPr>
          <a:xfrm>
            <a:off x="1170325" y="7673675"/>
            <a:ext cx="2918225" cy="674375"/>
          </a:xfrm>
          <a:prstGeom prst="rect">
            <a:avLst/>
          </a:prstGeom>
          <a:noFill/>
          <a:ln>
            <a:noFill/>
          </a:ln>
        </p:spPr>
      </p:pic>
      <p:pic>
        <p:nvPicPr>
          <p:cNvPr id="740" name="Google Shape;740;p20"/>
          <p:cNvPicPr preferRelativeResize="0"/>
          <p:nvPr/>
        </p:nvPicPr>
        <p:blipFill rotWithShape="1">
          <a:blip r:embed="rId5">
            <a:alphaModFix/>
          </a:blip>
          <a:srcRect b="0" l="0" r="0" t="0"/>
          <a:stretch/>
        </p:blipFill>
        <p:spPr>
          <a:xfrm>
            <a:off x="1051650" y="5746938"/>
            <a:ext cx="3155563" cy="674375"/>
          </a:xfrm>
          <a:prstGeom prst="rect">
            <a:avLst/>
          </a:prstGeom>
          <a:noFill/>
          <a:ln>
            <a:noFill/>
          </a:ln>
        </p:spPr>
      </p:pic>
      <p:sp>
        <p:nvSpPr>
          <p:cNvPr id="741" name="Google Shape;741;p2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42" name="Google Shape;742;p20"/>
          <p:cNvSpPr txBox="1"/>
          <p:nvPr/>
        </p:nvSpPr>
        <p:spPr>
          <a:xfrm>
            <a:off x="1191325" y="1113425"/>
            <a:ext cx="15412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KOSELF</a:t>
            </a:r>
            <a:r>
              <a:rPr b="1" i="0" lang="en-US" sz="2000" u="none" cap="none" strike="noStrike">
                <a:solidFill>
                  <a:srgbClr val="A69685"/>
                </a:solidFill>
                <a:latin typeface="Arial"/>
                <a:ea typeface="Arial"/>
                <a:cs typeface="Arial"/>
                <a:sym typeface="Arial"/>
              </a:rPr>
              <a:t>(</a:t>
            </a:r>
            <a:r>
              <a:rPr b="0" i="0" lang="en-US" sz="2000" u="sng" cap="none" strike="noStrike">
                <a:solidFill>
                  <a:srgbClr val="A69685"/>
                </a:solidFill>
                <a:latin typeface="Arial"/>
                <a:ea typeface="Arial"/>
                <a:cs typeface="Arial"/>
                <a:sym typeface="Arial"/>
                <a:hlinkClick r:id="rId6">
                  <a:extLst>
                    <a:ext uri="{A12FA001-AC4F-418D-AE19-62706E023703}">
                      <ahyp:hlinkClr val="tx"/>
                    </a:ext>
                  </a:extLst>
                </a:hlinkClick>
              </a:rPr>
              <a:t>KOrean SEntiment Lexicon for Finance</a:t>
            </a:r>
            <a:r>
              <a:rPr b="1" i="0" lang="en-US" sz="2000" u="none" cap="none" strike="noStrike">
                <a:solidFill>
                  <a:srgbClr val="A69685"/>
                </a:solidFill>
                <a:latin typeface="Arial"/>
                <a:ea typeface="Arial"/>
                <a:cs typeface="Arial"/>
                <a:sym typeface="Arial"/>
              </a:rPr>
              <a:t>)</a:t>
            </a:r>
            <a:r>
              <a:rPr b="1" i="0" lang="en-US" sz="2900" u="none" cap="none" strike="noStrike">
                <a:solidFill>
                  <a:schemeClr val="dk1"/>
                </a:solidFill>
                <a:latin typeface="Arial"/>
                <a:ea typeface="Arial"/>
                <a:cs typeface="Arial"/>
                <a:sym typeface="Arial"/>
              </a:rPr>
              <a:t> </a:t>
            </a:r>
            <a:r>
              <a:rPr b="1" i="0" lang="en-US" sz="2400" u="none" cap="none" strike="noStrike">
                <a:solidFill>
                  <a:schemeClr val="accent2"/>
                </a:solidFill>
                <a:latin typeface="Arial"/>
                <a:ea typeface="Arial"/>
                <a:cs typeface="Arial"/>
                <a:sym typeface="Arial"/>
              </a:rPr>
              <a:t>기업 재무분석을 위한 한국어 감성사전</a:t>
            </a:r>
            <a:endParaRPr b="1" i="0" sz="2400" u="none" cap="none" strike="noStrike">
              <a:solidFill>
                <a:schemeClr val="accen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pic>
        <p:nvPicPr>
          <p:cNvPr id="747" name="Google Shape;747;p19"/>
          <p:cNvPicPr preferRelativeResize="0"/>
          <p:nvPr/>
        </p:nvPicPr>
        <p:blipFill rotWithShape="1">
          <a:blip r:embed="rId3">
            <a:alphaModFix/>
          </a:blip>
          <a:srcRect b="0" l="0" r="0" t="0"/>
          <a:stretch/>
        </p:blipFill>
        <p:spPr>
          <a:xfrm rot="5400000">
            <a:off x="12375506" y="5255950"/>
            <a:ext cx="3809200" cy="124200"/>
          </a:xfrm>
          <a:prstGeom prst="rect">
            <a:avLst/>
          </a:prstGeom>
          <a:noFill/>
          <a:ln>
            <a:noFill/>
          </a:ln>
        </p:spPr>
      </p:pic>
      <p:sp>
        <p:nvSpPr>
          <p:cNvPr id="748" name="Google Shape;748;p19"/>
          <p:cNvSpPr/>
          <p:nvPr/>
        </p:nvSpPr>
        <p:spPr>
          <a:xfrm>
            <a:off x="11709475" y="3676650"/>
            <a:ext cx="6472800" cy="5105400"/>
          </a:xfrm>
          <a:prstGeom prst="rect">
            <a:avLst/>
          </a:prstGeom>
          <a:solidFill>
            <a:schemeClr val="lt1"/>
          </a:solidFill>
          <a:ln cap="flat" cmpd="sng" w="28575">
            <a:solidFill>
              <a:srgbClr val="1F38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9" name="Google Shape;749;p19"/>
          <p:cNvPicPr preferRelativeResize="0"/>
          <p:nvPr/>
        </p:nvPicPr>
        <p:blipFill rotWithShape="1">
          <a:blip r:embed="rId3">
            <a:alphaModFix/>
          </a:blip>
          <a:srcRect b="0" l="0" r="0" t="0"/>
          <a:stretch/>
        </p:blipFill>
        <p:spPr>
          <a:xfrm rot="5400000">
            <a:off x="7105400" y="4801035"/>
            <a:ext cx="4098900" cy="38129"/>
          </a:xfrm>
          <a:prstGeom prst="rect">
            <a:avLst/>
          </a:prstGeom>
          <a:noFill/>
          <a:ln>
            <a:noFill/>
          </a:ln>
        </p:spPr>
      </p:pic>
      <p:pic>
        <p:nvPicPr>
          <p:cNvPr id="750" name="Google Shape;750;p19"/>
          <p:cNvPicPr preferRelativeResize="0"/>
          <p:nvPr/>
        </p:nvPicPr>
        <p:blipFill rotWithShape="1">
          <a:blip r:embed="rId4">
            <a:alphaModFix/>
          </a:blip>
          <a:srcRect b="0" l="0" r="0" t="0"/>
          <a:stretch/>
        </p:blipFill>
        <p:spPr>
          <a:xfrm rot="5400000">
            <a:off x="21110173" y="1514170"/>
            <a:ext cx="2380952" cy="10824"/>
          </a:xfrm>
          <a:prstGeom prst="rect">
            <a:avLst/>
          </a:prstGeom>
          <a:noFill/>
          <a:ln>
            <a:noFill/>
          </a:ln>
        </p:spPr>
      </p:pic>
      <p:pic>
        <p:nvPicPr>
          <p:cNvPr id="751" name="Google Shape;751;p19"/>
          <p:cNvPicPr preferRelativeResize="0"/>
          <p:nvPr/>
        </p:nvPicPr>
        <p:blipFill rotWithShape="1">
          <a:blip r:embed="rId5">
            <a:alphaModFix/>
          </a:blip>
          <a:srcRect b="0" l="0" r="0" t="0"/>
          <a:stretch/>
        </p:blipFill>
        <p:spPr>
          <a:xfrm rot="5400000">
            <a:off x="18616237" y="1519214"/>
            <a:ext cx="2380952" cy="10202"/>
          </a:xfrm>
          <a:prstGeom prst="rect">
            <a:avLst/>
          </a:prstGeom>
          <a:noFill/>
          <a:ln>
            <a:noFill/>
          </a:ln>
        </p:spPr>
      </p:pic>
      <p:pic>
        <p:nvPicPr>
          <p:cNvPr id="752" name="Google Shape;752;p19"/>
          <p:cNvPicPr preferRelativeResize="0"/>
          <p:nvPr/>
        </p:nvPicPr>
        <p:blipFill rotWithShape="1">
          <a:blip r:embed="rId3">
            <a:alphaModFix/>
          </a:blip>
          <a:srcRect b="0" l="0" r="0" t="0"/>
          <a:stretch/>
        </p:blipFill>
        <p:spPr>
          <a:xfrm flipH="1" rot="-5400000">
            <a:off x="1556546" y="5609017"/>
            <a:ext cx="4443250" cy="22225"/>
          </a:xfrm>
          <a:prstGeom prst="rect">
            <a:avLst/>
          </a:prstGeom>
          <a:noFill/>
          <a:ln>
            <a:noFill/>
          </a:ln>
        </p:spPr>
      </p:pic>
      <p:sp>
        <p:nvSpPr>
          <p:cNvPr id="753" name="Google Shape;753;p19"/>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54" name="Google Shape;754;p19"/>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55" name="Google Shape;755;p19"/>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756" name="Google Shape;756;p19"/>
          <p:cNvPicPr preferRelativeResize="0"/>
          <p:nvPr/>
        </p:nvPicPr>
        <p:blipFill rotWithShape="1">
          <a:blip r:embed="rId6">
            <a:alphaModFix/>
          </a:blip>
          <a:srcRect b="0" l="0" r="0" t="0"/>
          <a:stretch/>
        </p:blipFill>
        <p:spPr>
          <a:xfrm>
            <a:off x="6265047" y="2087588"/>
            <a:ext cx="5841666" cy="836214"/>
          </a:xfrm>
          <a:prstGeom prst="rect">
            <a:avLst/>
          </a:prstGeom>
          <a:noFill/>
          <a:ln>
            <a:noFill/>
          </a:ln>
        </p:spPr>
      </p:pic>
      <p:pic>
        <p:nvPicPr>
          <p:cNvPr id="757" name="Google Shape;757;p19"/>
          <p:cNvPicPr preferRelativeResize="0"/>
          <p:nvPr/>
        </p:nvPicPr>
        <p:blipFill rotWithShape="1">
          <a:blip r:embed="rId7">
            <a:alphaModFix/>
          </a:blip>
          <a:srcRect b="0" l="0" r="0" t="0"/>
          <a:stretch/>
        </p:blipFill>
        <p:spPr>
          <a:xfrm>
            <a:off x="1033773" y="3808462"/>
            <a:ext cx="4399852" cy="532935"/>
          </a:xfrm>
          <a:prstGeom prst="rect">
            <a:avLst/>
          </a:prstGeom>
          <a:noFill/>
          <a:ln>
            <a:noFill/>
          </a:ln>
        </p:spPr>
      </p:pic>
      <p:pic>
        <p:nvPicPr>
          <p:cNvPr id="758" name="Google Shape;758;p19"/>
          <p:cNvPicPr preferRelativeResize="0"/>
          <p:nvPr/>
        </p:nvPicPr>
        <p:blipFill rotWithShape="1">
          <a:blip r:embed="rId8">
            <a:alphaModFix/>
          </a:blip>
          <a:srcRect b="0" l="0" r="0" t="0"/>
          <a:stretch/>
        </p:blipFill>
        <p:spPr>
          <a:xfrm>
            <a:off x="1014621" y="4732266"/>
            <a:ext cx="4447164" cy="1807312"/>
          </a:xfrm>
          <a:prstGeom prst="rect">
            <a:avLst/>
          </a:prstGeom>
          <a:noFill/>
          <a:ln>
            <a:noFill/>
          </a:ln>
        </p:spPr>
      </p:pic>
      <p:pic>
        <p:nvPicPr>
          <p:cNvPr id="759" name="Google Shape;759;p19"/>
          <p:cNvPicPr preferRelativeResize="0"/>
          <p:nvPr/>
        </p:nvPicPr>
        <p:blipFill rotWithShape="1">
          <a:blip r:embed="rId9">
            <a:alphaModFix/>
          </a:blip>
          <a:srcRect b="0" l="0" r="0" t="0"/>
          <a:stretch/>
        </p:blipFill>
        <p:spPr>
          <a:xfrm>
            <a:off x="1014621" y="6748331"/>
            <a:ext cx="4419004" cy="1952755"/>
          </a:xfrm>
          <a:prstGeom prst="rect">
            <a:avLst/>
          </a:prstGeom>
          <a:noFill/>
          <a:ln>
            <a:noFill/>
          </a:ln>
        </p:spPr>
      </p:pic>
      <p:sp>
        <p:nvSpPr>
          <p:cNvPr id="760" name="Google Shape;760;p19"/>
          <p:cNvSpPr txBox="1"/>
          <p:nvPr/>
        </p:nvSpPr>
        <p:spPr>
          <a:xfrm>
            <a:off x="6459178" y="2216552"/>
            <a:ext cx="54534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E5E6EA"/>
                </a:solidFill>
                <a:latin typeface="Arial"/>
                <a:ea typeface="Arial"/>
                <a:cs typeface="Arial"/>
                <a:sym typeface="Arial"/>
              </a:rPr>
              <a:t>감성사전 제작 과정</a:t>
            </a:r>
            <a:endParaRPr b="1" i="0" sz="3000" u="none" cap="none" strike="noStrike">
              <a:solidFill>
                <a:srgbClr val="E5E6EA"/>
              </a:solidFill>
              <a:latin typeface="Arial"/>
              <a:ea typeface="Arial"/>
              <a:cs typeface="Arial"/>
              <a:sym typeface="Arial"/>
            </a:endParaRPr>
          </a:p>
        </p:txBody>
      </p:sp>
      <p:sp>
        <p:nvSpPr>
          <p:cNvPr id="761" name="Google Shape;761;p19"/>
          <p:cNvSpPr txBox="1"/>
          <p:nvPr/>
        </p:nvSpPr>
        <p:spPr>
          <a:xfrm>
            <a:off x="1351049" y="3851725"/>
            <a:ext cx="3813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1) 주가 등락 기준 Labeling</a:t>
            </a:r>
            <a:endParaRPr b="1" i="0" sz="2300" u="none" cap="none" strike="noStrike">
              <a:solidFill>
                <a:schemeClr val="dk1"/>
              </a:solidFill>
              <a:latin typeface="Arial"/>
              <a:ea typeface="Arial"/>
              <a:cs typeface="Arial"/>
              <a:sym typeface="Arial"/>
            </a:endParaRPr>
          </a:p>
        </p:txBody>
      </p:sp>
      <p:sp>
        <p:nvSpPr>
          <p:cNvPr id="762" name="Google Shape;762;p19"/>
          <p:cNvSpPr txBox="1"/>
          <p:nvPr/>
        </p:nvSpPr>
        <p:spPr>
          <a:xfrm>
            <a:off x="1301409" y="5086304"/>
            <a:ext cx="3999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종목별 주가 변동률 기준 </a:t>
            </a:r>
            <a:br>
              <a:rPr b="1" i="0" lang="en-US" sz="2200" u="none" cap="none" strike="noStrike">
                <a:solidFill>
                  <a:srgbClr val="6B838B"/>
                </a:solidFill>
                <a:latin typeface="Arial"/>
                <a:ea typeface="Arial"/>
                <a:cs typeface="Arial"/>
                <a:sym typeface="Arial"/>
              </a:rPr>
            </a:br>
            <a:r>
              <a:rPr b="1" i="0" lang="en-US" sz="2200" u="none" cap="none" strike="noStrike">
                <a:solidFill>
                  <a:srgbClr val="6B838B"/>
                </a:solidFill>
                <a:latin typeface="Arial"/>
                <a:ea typeface="Arial"/>
                <a:cs typeface="Arial"/>
                <a:sym typeface="Arial"/>
              </a:rPr>
              <a:t>상위 n% 거래일에 해당하는 기사들에 긍정‧부정 라벨링</a:t>
            </a:r>
            <a:endParaRPr b="1" i="0" sz="2200" u="none" cap="none" strike="noStrike">
              <a:solidFill>
                <a:srgbClr val="6B838B"/>
              </a:solidFill>
              <a:latin typeface="Arial"/>
              <a:ea typeface="Arial"/>
              <a:cs typeface="Arial"/>
              <a:sym typeface="Arial"/>
            </a:endParaRPr>
          </a:p>
        </p:txBody>
      </p:sp>
      <p:sp>
        <p:nvSpPr>
          <p:cNvPr id="763" name="Google Shape;763;p19"/>
          <p:cNvSpPr txBox="1"/>
          <p:nvPr/>
        </p:nvSpPr>
        <p:spPr>
          <a:xfrm>
            <a:off x="1408449" y="7524589"/>
            <a:ext cx="3999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주가 예측 정확도 50% 미만</a:t>
            </a:r>
            <a:endParaRPr b="1" i="0" sz="2000" u="none" cap="none" strike="noStrike">
              <a:solidFill>
                <a:schemeClr val="lt1"/>
              </a:solidFill>
              <a:latin typeface="Arial"/>
              <a:ea typeface="Arial"/>
              <a:cs typeface="Arial"/>
              <a:sym typeface="Arial"/>
            </a:endParaRPr>
          </a:p>
        </p:txBody>
      </p:sp>
      <p:pic>
        <p:nvPicPr>
          <p:cNvPr id="764" name="Google Shape;764;p19"/>
          <p:cNvPicPr preferRelativeResize="0"/>
          <p:nvPr/>
        </p:nvPicPr>
        <p:blipFill rotWithShape="1">
          <a:blip r:embed="rId7">
            <a:alphaModFix/>
          </a:blip>
          <a:srcRect b="0" l="0" r="0" t="0"/>
          <a:stretch/>
        </p:blipFill>
        <p:spPr>
          <a:xfrm>
            <a:off x="5701841" y="3808450"/>
            <a:ext cx="5821234" cy="532950"/>
          </a:xfrm>
          <a:prstGeom prst="rect">
            <a:avLst/>
          </a:prstGeom>
          <a:noFill/>
          <a:ln>
            <a:noFill/>
          </a:ln>
        </p:spPr>
      </p:pic>
      <p:pic>
        <p:nvPicPr>
          <p:cNvPr id="765" name="Google Shape;765;p19"/>
          <p:cNvPicPr preferRelativeResize="0"/>
          <p:nvPr/>
        </p:nvPicPr>
        <p:blipFill rotWithShape="1">
          <a:blip r:embed="rId8">
            <a:alphaModFix/>
          </a:blip>
          <a:srcRect b="0" l="0" r="0" t="0"/>
          <a:stretch/>
        </p:blipFill>
        <p:spPr>
          <a:xfrm>
            <a:off x="5681400" y="4732275"/>
            <a:ext cx="5821234" cy="1807300"/>
          </a:xfrm>
          <a:prstGeom prst="rect">
            <a:avLst/>
          </a:prstGeom>
          <a:noFill/>
          <a:ln>
            <a:noFill/>
          </a:ln>
        </p:spPr>
      </p:pic>
      <p:pic>
        <p:nvPicPr>
          <p:cNvPr id="766" name="Google Shape;766;p19"/>
          <p:cNvPicPr preferRelativeResize="0"/>
          <p:nvPr/>
        </p:nvPicPr>
        <p:blipFill rotWithShape="1">
          <a:blip r:embed="rId9">
            <a:alphaModFix/>
          </a:blip>
          <a:srcRect b="0" l="0" r="0" t="0"/>
          <a:stretch/>
        </p:blipFill>
        <p:spPr>
          <a:xfrm>
            <a:off x="5681400" y="6730850"/>
            <a:ext cx="5821234" cy="1970225"/>
          </a:xfrm>
          <a:prstGeom prst="rect">
            <a:avLst/>
          </a:prstGeom>
          <a:noFill/>
          <a:ln>
            <a:noFill/>
          </a:ln>
        </p:spPr>
      </p:pic>
      <p:sp>
        <p:nvSpPr>
          <p:cNvPr id="767" name="Google Shape;767;p19"/>
          <p:cNvSpPr txBox="1"/>
          <p:nvPr/>
        </p:nvSpPr>
        <p:spPr>
          <a:xfrm>
            <a:off x="6032651" y="3851725"/>
            <a:ext cx="46080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2) 기존 주식‧재무 감성사전 이용</a:t>
            </a:r>
            <a:endParaRPr b="1" i="0" sz="2300" u="none" cap="none" strike="noStrike">
              <a:solidFill>
                <a:schemeClr val="dk1"/>
              </a:solidFill>
              <a:latin typeface="Arial"/>
              <a:ea typeface="Arial"/>
              <a:cs typeface="Arial"/>
              <a:sym typeface="Arial"/>
            </a:endParaRPr>
          </a:p>
        </p:txBody>
      </p:sp>
      <p:sp>
        <p:nvSpPr>
          <p:cNvPr id="768" name="Google Shape;768;p19"/>
          <p:cNvSpPr txBox="1"/>
          <p:nvPr/>
        </p:nvSpPr>
        <p:spPr>
          <a:xfrm>
            <a:off x="5807875" y="4833750"/>
            <a:ext cx="58416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KOSELF(기업 재무분석 한국어 감성사전)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수록 어휘 사용 시 감성점수 결과가 나오지 않음</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 수록 어휘 기준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단어 유사도 분석을 통해 어휘 확장</a:t>
            </a:r>
            <a:endParaRPr b="1" i="0" sz="2000" u="none" cap="none" strike="noStrike">
              <a:solidFill>
                <a:srgbClr val="6B838B"/>
              </a:solidFill>
              <a:latin typeface="Arial"/>
              <a:ea typeface="Arial"/>
              <a:cs typeface="Arial"/>
              <a:sym typeface="Arial"/>
            </a:endParaRPr>
          </a:p>
        </p:txBody>
      </p:sp>
      <p:sp>
        <p:nvSpPr>
          <p:cNvPr id="769" name="Google Shape;769;p19"/>
          <p:cNvSpPr txBox="1"/>
          <p:nvPr/>
        </p:nvSpPr>
        <p:spPr>
          <a:xfrm>
            <a:off x="6108767" y="6880691"/>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KOSELF 주가 예측 정확도 50% 미만</a:t>
            </a:r>
            <a:endParaRPr b="1" i="0" sz="1800" u="none" cap="none" strike="noStrike">
              <a:solidFill>
                <a:schemeClr val="lt1"/>
              </a:solidFill>
              <a:latin typeface="Arial"/>
              <a:ea typeface="Arial"/>
              <a:cs typeface="Arial"/>
              <a:sym typeface="Arial"/>
            </a:endParaRPr>
          </a:p>
        </p:txBody>
      </p:sp>
      <p:sp>
        <p:nvSpPr>
          <p:cNvPr id="770" name="Google Shape;770;p19"/>
          <p:cNvSpPr txBox="1"/>
          <p:nvPr/>
        </p:nvSpPr>
        <p:spPr>
          <a:xfrm>
            <a:off x="184545" y="9828992"/>
            <a:ext cx="10515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pic>
        <p:nvPicPr>
          <p:cNvPr id="771" name="Google Shape;771;p19"/>
          <p:cNvPicPr preferRelativeResize="0"/>
          <p:nvPr/>
        </p:nvPicPr>
        <p:blipFill rotWithShape="1">
          <a:blip r:embed="rId7">
            <a:alphaModFix/>
          </a:blip>
          <a:srcRect b="0" l="0" r="0" t="0"/>
          <a:stretch/>
        </p:blipFill>
        <p:spPr>
          <a:xfrm>
            <a:off x="11861687" y="3808450"/>
            <a:ext cx="6184564" cy="532950"/>
          </a:xfrm>
          <a:prstGeom prst="rect">
            <a:avLst/>
          </a:prstGeom>
          <a:noFill/>
          <a:ln>
            <a:noFill/>
          </a:ln>
        </p:spPr>
      </p:pic>
      <p:pic>
        <p:nvPicPr>
          <p:cNvPr id="772" name="Google Shape;772;p19"/>
          <p:cNvPicPr preferRelativeResize="0"/>
          <p:nvPr/>
        </p:nvPicPr>
        <p:blipFill rotWithShape="1">
          <a:blip r:embed="rId8">
            <a:alphaModFix/>
          </a:blip>
          <a:srcRect b="0" l="0" r="0" t="0"/>
          <a:stretch/>
        </p:blipFill>
        <p:spPr>
          <a:xfrm>
            <a:off x="11843327" y="4732275"/>
            <a:ext cx="6184564" cy="1807300"/>
          </a:xfrm>
          <a:prstGeom prst="rect">
            <a:avLst/>
          </a:prstGeom>
          <a:noFill/>
          <a:ln>
            <a:noFill/>
          </a:ln>
        </p:spPr>
      </p:pic>
      <p:pic>
        <p:nvPicPr>
          <p:cNvPr id="773" name="Google Shape;773;p19"/>
          <p:cNvPicPr preferRelativeResize="0"/>
          <p:nvPr/>
        </p:nvPicPr>
        <p:blipFill rotWithShape="1">
          <a:blip r:embed="rId9">
            <a:alphaModFix/>
          </a:blip>
          <a:srcRect b="0" l="0" r="0" t="0"/>
          <a:stretch/>
        </p:blipFill>
        <p:spPr>
          <a:xfrm>
            <a:off x="11843325" y="6710450"/>
            <a:ext cx="6184564" cy="1952750"/>
          </a:xfrm>
          <a:prstGeom prst="rect">
            <a:avLst/>
          </a:prstGeom>
          <a:noFill/>
          <a:ln>
            <a:noFill/>
          </a:ln>
        </p:spPr>
      </p:pic>
      <p:sp>
        <p:nvSpPr>
          <p:cNvPr id="774" name="Google Shape;774;p19"/>
          <p:cNvSpPr txBox="1"/>
          <p:nvPr/>
        </p:nvSpPr>
        <p:spPr>
          <a:xfrm>
            <a:off x="12126350" y="3883025"/>
            <a:ext cx="5919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3) 긍부정 감성점수를 앙상블 피처로 사용</a:t>
            </a:r>
            <a:endParaRPr b="1" i="0" sz="2300" u="none" cap="none" strike="noStrike">
              <a:solidFill>
                <a:schemeClr val="dk1"/>
              </a:solidFill>
              <a:latin typeface="Arial"/>
              <a:ea typeface="Arial"/>
              <a:cs typeface="Arial"/>
              <a:sym typeface="Arial"/>
            </a:endParaRPr>
          </a:p>
        </p:txBody>
      </p:sp>
      <p:sp>
        <p:nvSpPr>
          <p:cNvPr id="775" name="Google Shape;775;p19"/>
          <p:cNvSpPr txBox="1"/>
          <p:nvPr/>
        </p:nvSpPr>
        <p:spPr>
          <a:xfrm>
            <a:off x="12156953" y="4971825"/>
            <a:ext cx="5453400" cy="130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긍부정 라벨 판단을 위한 인코딩(5인)</a:t>
            </a:r>
            <a:endParaRPr b="1" i="0" sz="22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sz="1300">
              <a:solidFill>
                <a:srgbClr val="6B838B"/>
              </a:solidFil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제목(title)만 이용</a:t>
            </a:r>
            <a:endParaRPr b="0" i="0" sz="2200" u="none" cap="none" strike="noStrike">
              <a:solidFill>
                <a:srgbClr val="6B838B"/>
              </a:solidFill>
              <a:latin typeface="Arial"/>
              <a:ea typeface="Arial"/>
              <a:cs typeface="Arial"/>
              <a:sym typeface="Aria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본문(text)만 이용</a:t>
            </a:r>
            <a:endParaRPr b="0" i="0" sz="2200" u="none" cap="none" strike="noStrike">
              <a:solidFill>
                <a:srgbClr val="6B838B"/>
              </a:solidFill>
              <a:latin typeface="Arial"/>
              <a:ea typeface="Arial"/>
              <a:cs typeface="Arial"/>
              <a:sym typeface="Arial"/>
            </a:endParaRPr>
          </a:p>
        </p:txBody>
      </p:sp>
      <p:sp>
        <p:nvSpPr>
          <p:cNvPr id="776" name="Google Shape;776;p19"/>
          <p:cNvSpPr txBox="1"/>
          <p:nvPr/>
        </p:nvSpPr>
        <p:spPr>
          <a:xfrm>
            <a:off x="12130154" y="6936479"/>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KOSELF 및 유사 어휘 추가 사전</a:t>
            </a:r>
            <a:endParaRPr b="1" i="0" sz="1800" u="none" cap="none" strike="noStrike">
              <a:solidFill>
                <a:schemeClr val="lt1"/>
              </a:solidFill>
              <a:latin typeface="Arial"/>
              <a:ea typeface="Arial"/>
              <a:cs typeface="Arial"/>
              <a:sym typeface="Arial"/>
            </a:endParaRPr>
          </a:p>
        </p:txBody>
      </p:sp>
      <p:sp>
        <p:nvSpPr>
          <p:cNvPr id="777" name="Google Shape;777;p19"/>
          <p:cNvSpPr txBox="1"/>
          <p:nvPr/>
        </p:nvSpPr>
        <p:spPr>
          <a:xfrm>
            <a:off x="6202098" y="7736075"/>
            <a:ext cx="47937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a:t>
            </a:r>
            <a:r>
              <a:rPr b="1" lang="en-US" sz="1800">
                <a:solidFill>
                  <a:schemeClr val="lt1"/>
                </a:solidFill>
              </a:rPr>
              <a:t>acebook</a:t>
            </a:r>
            <a:r>
              <a:rPr b="1" i="0" lang="en-US" sz="1800" u="none" cap="none" strike="noStrike">
                <a:solidFill>
                  <a:schemeClr val="lt1"/>
                </a:solidFill>
                <a:latin typeface="Arial"/>
                <a:ea typeface="Arial"/>
                <a:cs typeface="Arial"/>
                <a:sym typeface="Arial"/>
              </a:rPr>
              <a:t> FastText 사전 학습 단어 추가</a:t>
            </a:r>
            <a:endParaRPr b="1" i="0" sz="18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수집 뉴스 데이터 단어 추가</a:t>
            </a:r>
            <a:endParaRPr b="1" i="0" sz="1800" u="none" cap="none" strike="noStrike">
              <a:solidFill>
                <a:schemeClr val="lt1"/>
              </a:solidFill>
              <a:latin typeface="Arial"/>
              <a:ea typeface="Arial"/>
              <a:cs typeface="Arial"/>
              <a:sym typeface="Arial"/>
            </a:endParaRPr>
          </a:p>
        </p:txBody>
      </p:sp>
      <p:sp>
        <p:nvSpPr>
          <p:cNvPr id="778" name="Google Shape;778;p19"/>
          <p:cNvSpPr txBox="1"/>
          <p:nvPr/>
        </p:nvSpPr>
        <p:spPr>
          <a:xfrm>
            <a:off x="6104964" y="734369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추가 사전 주가 예측 정확도 50% 수준</a:t>
            </a:r>
            <a:endParaRPr b="1" i="0" sz="1800" u="none" cap="none" strike="noStrike">
              <a:solidFill>
                <a:schemeClr val="lt1"/>
              </a:solidFill>
              <a:latin typeface="Arial"/>
              <a:ea typeface="Arial"/>
              <a:cs typeface="Arial"/>
              <a:sym typeface="Arial"/>
            </a:endParaRPr>
          </a:p>
        </p:txBody>
      </p:sp>
      <p:sp>
        <p:nvSpPr>
          <p:cNvPr id="779" name="Google Shape;779;p1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80" name="Google Shape;780;p19"/>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제작</a:t>
            </a:r>
            <a:endParaRPr b="1" i="0" sz="2900" u="none" cap="none" strike="noStrike">
              <a:solidFill>
                <a:schemeClr val="dk1"/>
              </a:solidFill>
              <a:latin typeface="Arial"/>
              <a:ea typeface="Arial"/>
              <a:cs typeface="Arial"/>
              <a:sym typeface="Arial"/>
            </a:endParaRPr>
          </a:p>
        </p:txBody>
      </p:sp>
      <p:sp>
        <p:nvSpPr>
          <p:cNvPr id="781" name="Google Shape;781;p19"/>
          <p:cNvSpPr txBox="1"/>
          <p:nvPr/>
        </p:nvSpPr>
        <p:spPr>
          <a:xfrm>
            <a:off x="12130091" y="7644154"/>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제목 단어 중 처음 만난 단어 판단</a:t>
            </a:r>
            <a:endParaRPr b="1" i="0" sz="1800" u="none" cap="none" strike="noStrike">
              <a:solidFill>
                <a:schemeClr val="lt1"/>
              </a:solidFill>
              <a:latin typeface="Arial"/>
              <a:ea typeface="Arial"/>
              <a:cs typeface="Arial"/>
              <a:sym typeface="Arial"/>
            </a:endParaRPr>
          </a:p>
        </p:txBody>
      </p:sp>
      <p:sp>
        <p:nvSpPr>
          <p:cNvPr id="782" name="Google Shape;782;p19"/>
          <p:cNvSpPr txBox="1"/>
          <p:nvPr/>
        </p:nvSpPr>
        <p:spPr>
          <a:xfrm>
            <a:off x="12852154" y="725367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0.7   본문 정확도 0.72</a:t>
            </a:r>
            <a:endParaRPr b="1" i="0" sz="1800" u="none" cap="none" strike="noStrike">
              <a:solidFill>
                <a:schemeClr val="lt1"/>
              </a:solidFill>
              <a:latin typeface="Arial"/>
              <a:ea typeface="Arial"/>
              <a:cs typeface="Arial"/>
              <a:sym typeface="Arial"/>
            </a:endParaRPr>
          </a:p>
        </p:txBody>
      </p:sp>
      <p:sp>
        <p:nvSpPr>
          <p:cNvPr id="783" name="Google Shape;783;p19"/>
          <p:cNvSpPr txBox="1"/>
          <p:nvPr/>
        </p:nvSpPr>
        <p:spPr>
          <a:xfrm>
            <a:off x="12852091" y="7961354"/>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0.3   본문 정확도 0.28</a:t>
            </a:r>
            <a:endParaRPr b="1" i="0" sz="1800" u="none" cap="none" strike="noStrike">
              <a:solidFill>
                <a:schemeClr val="lt1"/>
              </a:solidFill>
              <a:latin typeface="Arial"/>
              <a:ea typeface="Arial"/>
              <a:cs typeface="Arial"/>
              <a:sym typeface="Arial"/>
            </a:endParaRPr>
          </a:p>
        </p:txBody>
      </p:sp>
      <p:pic>
        <p:nvPicPr>
          <p:cNvPr id="784" name="Google Shape;784;p19"/>
          <p:cNvPicPr preferRelativeResize="0"/>
          <p:nvPr/>
        </p:nvPicPr>
        <p:blipFill rotWithShape="1">
          <a:blip r:embed="rId10">
            <a:alphaModFix/>
          </a:blip>
          <a:srcRect b="0" l="0" r="0" t="0"/>
          <a:stretch/>
        </p:blipFill>
        <p:spPr>
          <a:xfrm rot="10800000">
            <a:off x="14264528" y="3316921"/>
            <a:ext cx="102000" cy="102050"/>
          </a:xfrm>
          <a:prstGeom prst="rect">
            <a:avLst/>
          </a:prstGeom>
          <a:noFill/>
          <a:ln>
            <a:noFill/>
          </a:ln>
        </p:spPr>
      </p:pic>
      <p:pic>
        <p:nvPicPr>
          <p:cNvPr id="785" name="Google Shape;785;p19"/>
          <p:cNvPicPr preferRelativeResize="0"/>
          <p:nvPr/>
        </p:nvPicPr>
        <p:blipFill rotWithShape="1">
          <a:blip r:embed="rId10">
            <a:alphaModFix/>
          </a:blip>
          <a:srcRect b="0" l="0" r="0" t="0"/>
          <a:stretch/>
        </p:blipFill>
        <p:spPr>
          <a:xfrm rot="10800000">
            <a:off x="9106081" y="3316921"/>
            <a:ext cx="102000" cy="102050"/>
          </a:xfrm>
          <a:prstGeom prst="rect">
            <a:avLst/>
          </a:prstGeom>
          <a:noFill/>
          <a:ln>
            <a:noFill/>
          </a:ln>
        </p:spPr>
      </p:pic>
      <p:pic>
        <p:nvPicPr>
          <p:cNvPr id="786" name="Google Shape;786;p19"/>
          <p:cNvPicPr preferRelativeResize="0"/>
          <p:nvPr/>
        </p:nvPicPr>
        <p:blipFill rotWithShape="1">
          <a:blip r:embed="rId10">
            <a:alphaModFix/>
          </a:blip>
          <a:srcRect b="0" l="0" r="0" t="0"/>
          <a:stretch/>
        </p:blipFill>
        <p:spPr>
          <a:xfrm rot="10800000">
            <a:off x="3719033" y="3316921"/>
            <a:ext cx="102000" cy="102050"/>
          </a:xfrm>
          <a:prstGeom prst="rect">
            <a:avLst/>
          </a:prstGeom>
          <a:noFill/>
          <a:ln>
            <a:noFill/>
          </a:ln>
        </p:spPr>
      </p:pic>
      <p:pic>
        <p:nvPicPr>
          <p:cNvPr id="787" name="Google Shape;787;p19"/>
          <p:cNvPicPr preferRelativeResize="0"/>
          <p:nvPr/>
        </p:nvPicPr>
        <p:blipFill rotWithShape="1">
          <a:blip r:embed="rId3">
            <a:alphaModFix/>
          </a:blip>
          <a:srcRect b="0" l="0" r="0" t="0"/>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b="0" l="0" r="0" t="0"/>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b="0" l="0" r="0" t="0"/>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b="0" l="0" r="0" t="0"/>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b="0" l="0" r="0" t="0"/>
          <a:stretch/>
        </p:blipFill>
        <p:spPr>
          <a:xfrm>
            <a:off x="10110426" y="1769949"/>
            <a:ext cx="7862947" cy="4715200"/>
          </a:xfrm>
          <a:prstGeom prst="rect">
            <a:avLst/>
          </a:prstGeom>
          <a:noFill/>
          <a:ln>
            <a:noFill/>
          </a:ln>
        </p:spPr>
      </p:pic>
      <p:sp>
        <p:nvSpPr>
          <p:cNvPr id="797" name="Google Shape;797;p21"/>
          <p:cNvSpPr txBox="1"/>
          <p:nvPr>
            <p:ph idx="12" type="sldNum"/>
          </p:nvPr>
        </p:nvSpPr>
        <p:spPr>
          <a:xfrm>
            <a:off x="34268894" y="13218856"/>
            <a:ext cx="11157300" cy="75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98" name="Google Shape;798;p21"/>
          <p:cNvSpPr txBox="1"/>
          <p:nvPr/>
        </p:nvSpPr>
        <p:spPr>
          <a:xfrm>
            <a:off x="10229800" y="7392450"/>
            <a:ext cx="7624200" cy="2000400"/>
          </a:xfrm>
          <a:prstGeom prst="rect">
            <a:avLst/>
          </a:prstGeom>
          <a:noFill/>
          <a:ln>
            <a:noFill/>
          </a:ln>
        </p:spPr>
        <p:txBody>
          <a:bodyPr anchorCtr="0" anchor="t" bIns="190125" lIns="190125" spcFirstLastPara="1" rIns="190125" wrap="square" tIns="1901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1. FastText 한글 모델 단어 중 KOSELF 단어와 유사도 비교 </a:t>
            </a:r>
            <a:br>
              <a:rPr b="1" i="0" lang="en-US" sz="2100" u="none" cap="none" strike="noStrike">
                <a:solidFill>
                  <a:srgbClr val="212D50"/>
                </a:solidFill>
                <a:latin typeface="Arial"/>
                <a:ea typeface="Arial"/>
                <a:cs typeface="Arial"/>
                <a:sym typeface="Arial"/>
              </a:rPr>
            </a:b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높은 단어 상위 각 10개</a:t>
            </a:r>
            <a:r>
              <a:rPr b="1" i="0" lang="en-US" sz="2100" u="none" cap="none" strike="noStrike">
                <a:solidFill>
                  <a:srgbClr val="212D50"/>
                </a:solidFill>
                <a:latin typeface="Arial"/>
                <a:ea typeface="Arial"/>
                <a:cs typeface="Arial"/>
                <a:sym typeface="Arial"/>
              </a:rPr>
              <a:t>를 추가 감성사전 ver1.0 구축</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2. 크롤링 뉴스 데이터 안의 단어와 KOSELF 단어의 유사도</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유사도</a:t>
            </a:r>
            <a:r>
              <a:rPr b="1" lang="en-US" sz="2100">
                <a:solidFill>
                  <a:srgbClr val="212D50"/>
                </a:solidFill>
                <a:highlight>
                  <a:srgbClr val="FFE599"/>
                </a:highlight>
              </a:rPr>
              <a:t>&gt;</a:t>
            </a:r>
            <a:r>
              <a:rPr b="1" i="0" lang="en-US" sz="2100" u="none" cap="none" strike="noStrike">
                <a:solidFill>
                  <a:srgbClr val="212D50"/>
                </a:solidFill>
                <a:highlight>
                  <a:srgbClr val="FFE599"/>
                </a:highlight>
                <a:latin typeface="Arial"/>
                <a:ea typeface="Arial"/>
                <a:cs typeface="Arial"/>
                <a:sym typeface="Arial"/>
              </a:rPr>
              <a:t>0.5인 단어</a:t>
            </a:r>
            <a:r>
              <a:rPr b="1" i="0" lang="en-US" sz="2100" u="none" cap="none" strike="noStrike">
                <a:solidFill>
                  <a:srgbClr val="212D50"/>
                </a:solidFill>
                <a:latin typeface="Arial"/>
                <a:ea typeface="Arial"/>
                <a:cs typeface="Arial"/>
                <a:sym typeface="Arial"/>
              </a:rPr>
              <a:t>를 추가 종목별 감성사전 ver1.0 구축</a:t>
            </a:r>
            <a:endParaRPr b="1" i="0" sz="2100" u="none" cap="none" strike="noStrike">
              <a:solidFill>
                <a:srgbClr val="212D50"/>
              </a:solidFill>
              <a:latin typeface="Arial"/>
              <a:ea typeface="Arial"/>
              <a:cs typeface="Arial"/>
              <a:sym typeface="Arial"/>
            </a:endParaRPr>
          </a:p>
        </p:txBody>
      </p:sp>
      <p:sp>
        <p:nvSpPr>
          <p:cNvPr id="799" name="Google Shape;799;p2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800" name="Google Shape;800;p2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801" name="Google Shape;801;p2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802" name="Google Shape;802;p2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03" name="Google Shape;803;p21"/>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기존 사전 이용 </a:t>
            </a:r>
            <a:r>
              <a:rPr b="1" i="0" lang="en-US" sz="2200" u="none" cap="none" strike="noStrike">
                <a:solidFill>
                  <a:schemeClr val="accent2"/>
                </a:solidFill>
                <a:latin typeface="Arial"/>
                <a:ea typeface="Arial"/>
                <a:cs typeface="Arial"/>
                <a:sym typeface="Arial"/>
              </a:rPr>
              <a:t>감성사전의 어휘와 뉴스 기사 토큰화 단어들 간의 유사도 확인</a:t>
            </a:r>
            <a:endParaRPr b="1" i="0" sz="2600" u="none" cap="none" strike="noStrike">
              <a:solidFill>
                <a:schemeClr val="accen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b="0" l="0" r="0" t="0"/>
          <a:stretch/>
        </p:blipFill>
        <p:spPr>
          <a:xfrm>
            <a:off x="1191325" y="2427750"/>
            <a:ext cx="16583025" cy="7334250"/>
          </a:xfrm>
          <a:prstGeom prst="rect">
            <a:avLst/>
          </a:prstGeom>
          <a:noFill/>
          <a:ln>
            <a:noFill/>
          </a:ln>
        </p:spPr>
      </p:pic>
      <p:sp>
        <p:nvSpPr>
          <p:cNvPr id="810" name="Google Shape;810;p22"/>
          <p:cNvSpPr txBox="1"/>
          <p:nvPr/>
        </p:nvSpPr>
        <p:spPr>
          <a:xfrm>
            <a:off x="1343725" y="1771213"/>
            <a:ext cx="150828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accent2"/>
                </a:solidFill>
                <a:latin typeface="Arial"/>
                <a:ea typeface="Arial"/>
                <a:cs typeface="Arial"/>
                <a:sym typeface="Arial"/>
              </a:rPr>
              <a:t>감성점수 계산의 정확도 확인을 위해 팀원 5인 개별 감성 라벨 인코딩(제목, 본문) 후 다수결 방식으로 최종 라벨링 작업 </a:t>
            </a:r>
            <a:endParaRPr b="1" i="0" sz="2100" u="none" cap="none" strike="noStrike">
              <a:solidFill>
                <a:schemeClr val="accent2"/>
              </a:solidFill>
              <a:latin typeface="Arial"/>
              <a:ea typeface="Arial"/>
              <a:cs typeface="Arial"/>
              <a:sym typeface="Arial"/>
            </a:endParaRPr>
          </a:p>
        </p:txBody>
      </p:sp>
      <p:sp>
        <p:nvSpPr>
          <p:cNvPr id="811" name="Google Shape;811;p2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12" name="Google Shape;812;p22"/>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감성점수 계산 후 앙상블 피처 사용</a:t>
            </a:r>
            <a:endParaRPr b="1" i="0" sz="2600" u="none" cap="none" strike="noStrike">
              <a:solidFill>
                <a:schemeClr val="accent2"/>
              </a:solidFill>
              <a:latin typeface="Arial"/>
              <a:ea typeface="Arial"/>
              <a:cs typeface="Arial"/>
              <a:sym typeface="Arial"/>
            </a:endParaRPr>
          </a:p>
        </p:txBody>
      </p:sp>
      <p:sp>
        <p:nvSpPr>
          <p:cNvPr id="813" name="Google Shape;813;p2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14" name="Google Shape;814;p2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9"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b="0" l="0" r="0" t="0"/>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b="0" l="0" r="0" t="0"/>
          <a:stretch/>
        </p:blipFill>
        <p:spPr>
          <a:xfrm>
            <a:off x="1232775" y="3581450"/>
            <a:ext cx="9257960" cy="114850"/>
          </a:xfrm>
          <a:prstGeom prst="rect">
            <a:avLst/>
          </a:prstGeom>
          <a:noFill/>
          <a:ln>
            <a:noFill/>
          </a:ln>
        </p:spPr>
      </p:pic>
      <p:sp>
        <p:nvSpPr>
          <p:cNvPr id="822" name="Google Shape;822;p23"/>
          <p:cNvSpPr txBox="1"/>
          <p:nvPr/>
        </p:nvSpPr>
        <p:spPr>
          <a:xfrm>
            <a:off x="1491056" y="2709100"/>
            <a:ext cx="7272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뉴스심리지수 (NSI, News Sentiment Index)</a:t>
            </a:r>
            <a:endParaRPr b="1" i="0" sz="2800" u="none" cap="none" strike="noStrike">
              <a:solidFill>
                <a:srgbClr val="212D50"/>
              </a:solidFill>
              <a:latin typeface="Arial"/>
              <a:ea typeface="Arial"/>
              <a:cs typeface="Arial"/>
              <a:sym typeface="Arial"/>
            </a:endParaRPr>
          </a:p>
        </p:txBody>
      </p:sp>
      <p:sp>
        <p:nvSpPr>
          <p:cNvPr id="823" name="Google Shape;823;p2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24" name="Google Shape;824;p2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26" name="Google Shape;826;p23"/>
          <p:cNvSpPr txBox="1"/>
          <p:nvPr/>
        </p:nvSpPr>
        <p:spPr>
          <a:xfrm>
            <a:off x="1650273" y="4158525"/>
            <a:ext cx="87222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인터넷 경제뉴스 데이터를 문장 단위의 긍정, 부정, 중립 감성으로 분류</a:t>
            </a:r>
            <a:endParaRPr b="1" i="0" sz="2000" u="none" cap="none" strike="noStrike">
              <a:solidFill>
                <a:srgbClr val="6B838B"/>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긍정과 부정 문장의 차이를 아래 산식에 따라 지수화한 것 </a:t>
            </a:r>
            <a:endParaRPr b="1" i="0" sz="2000" u="none" cap="none" strike="noStrike">
              <a:solidFill>
                <a:srgbClr val="6B838B"/>
              </a:solidFill>
              <a:latin typeface="Arial"/>
              <a:ea typeface="Arial"/>
              <a:cs typeface="Arial"/>
              <a:sym typeface="Arial"/>
            </a:endParaRPr>
          </a:p>
        </p:txBody>
      </p:sp>
      <p:grpSp>
        <p:nvGrpSpPr>
          <p:cNvPr id="827" name="Google Shape;827;p23"/>
          <p:cNvGrpSpPr/>
          <p:nvPr/>
        </p:nvGrpSpPr>
        <p:grpSpPr>
          <a:xfrm>
            <a:off x="2340625" y="5560075"/>
            <a:ext cx="7234750" cy="954300"/>
            <a:chOff x="3483625" y="5102875"/>
            <a:chExt cx="7234750" cy="954300"/>
          </a:xfrm>
        </p:grpSpPr>
        <p:sp>
          <p:nvSpPr>
            <p:cNvPr id="828" name="Google Shape;828;p23"/>
            <p:cNvSpPr txBox="1"/>
            <p:nvPr/>
          </p:nvSpPr>
          <p:spPr>
            <a:xfrm>
              <a:off x="3483625" y="5457950"/>
              <a:ext cx="139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NSI = </a:t>
              </a:r>
              <a:endParaRPr b="1" i="0" sz="2000" u="none" cap="none" strike="noStrike">
                <a:solidFill>
                  <a:srgbClr val="6B838B"/>
                </a:solidFill>
                <a:latin typeface="Arial"/>
                <a:ea typeface="Arial"/>
                <a:cs typeface="Arial"/>
                <a:sym typeface="Arial"/>
              </a:endParaRPr>
            </a:p>
          </p:txBody>
        </p:sp>
        <p:sp>
          <p:nvSpPr>
            <p:cNvPr id="829" name="Google Shape;829;p23"/>
            <p:cNvSpPr txBox="1"/>
            <p:nvPr/>
          </p:nvSpPr>
          <p:spPr>
            <a:xfrm>
              <a:off x="4537150" y="5102875"/>
              <a:ext cx="6014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a:t>
              </a:r>
              <a:r>
                <a:rPr b="1" i="0" lang="en-US" sz="3000" u="none" cap="none" strike="noStrike">
                  <a:solidFill>
                    <a:srgbClr val="6B838B"/>
                  </a:solidFill>
                  <a:latin typeface="Arial"/>
                  <a:ea typeface="Arial"/>
                  <a:cs typeface="Arial"/>
                  <a:sym typeface="Arial"/>
                </a:rPr>
                <a:t>-</a:t>
              </a:r>
              <a:r>
                <a:rPr b="1" i="0" lang="en-US" sz="2000" u="none" cap="none" strike="noStrike">
                  <a:solidFill>
                    <a:srgbClr val="6B838B"/>
                  </a:solidFill>
                  <a:latin typeface="Arial"/>
                  <a:ea typeface="Arial"/>
                  <a:cs typeface="Arial"/>
                  <a:sym typeface="Arial"/>
                </a:rPr>
                <a:t> 부정문장 수</a:t>
              </a:r>
              <a:endParaRPr b="1" i="0" sz="2000" u="none" cap="none" strike="noStrike">
                <a:solidFill>
                  <a:srgbClr val="6B838B"/>
                </a:solidFill>
                <a:latin typeface="Arial"/>
                <a:ea typeface="Arial"/>
                <a:cs typeface="Arial"/>
                <a:sym typeface="Arial"/>
              </a:endParaRPr>
            </a:p>
          </p:txBody>
        </p:sp>
        <p:sp>
          <p:nvSpPr>
            <p:cNvPr id="830" name="Google Shape;830;p23"/>
            <p:cNvSpPr txBox="1"/>
            <p:nvPr/>
          </p:nvSpPr>
          <p:spPr>
            <a:xfrm>
              <a:off x="4537138" y="5656975"/>
              <a:ext cx="6014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 부정문장 수</a:t>
              </a:r>
              <a:endParaRPr b="1" i="0" sz="2000" u="none" cap="none" strike="noStrike">
                <a:solidFill>
                  <a:srgbClr val="6B838B"/>
                </a:solidFill>
                <a:latin typeface="Arial"/>
                <a:ea typeface="Arial"/>
                <a:cs typeface="Arial"/>
                <a:sym typeface="Arial"/>
              </a:endParaRPr>
            </a:p>
          </p:txBody>
        </p:sp>
        <p:cxnSp>
          <p:nvCxnSpPr>
            <p:cNvPr id="831" name="Google Shape;831;p23"/>
            <p:cNvCxnSpPr/>
            <p:nvPr/>
          </p:nvCxnSpPr>
          <p:spPr>
            <a:xfrm rot="10800000">
              <a:off x="4566787" y="5641824"/>
              <a:ext cx="3930000" cy="20700"/>
            </a:xfrm>
            <a:prstGeom prst="straightConnector1">
              <a:avLst/>
            </a:prstGeom>
            <a:noFill/>
            <a:ln cap="flat" cmpd="sng" w="19050">
              <a:solidFill>
                <a:srgbClr val="4B6972"/>
              </a:solidFill>
              <a:prstDash val="solid"/>
              <a:round/>
              <a:headEnd len="sm" w="sm" type="none"/>
              <a:tailEnd len="sm" w="sm" type="none"/>
            </a:ln>
          </p:spPr>
        </p:cxnSp>
        <p:sp>
          <p:nvSpPr>
            <p:cNvPr id="832" name="Google Shape;832;p23"/>
            <p:cNvSpPr txBox="1"/>
            <p:nvPr/>
          </p:nvSpPr>
          <p:spPr>
            <a:xfrm>
              <a:off x="8575475" y="5452075"/>
              <a:ext cx="214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x 100 + 100</a:t>
              </a:r>
              <a:endParaRPr b="1" i="0" sz="2000" u="none" cap="none" strike="noStrike">
                <a:solidFill>
                  <a:srgbClr val="6B838B"/>
                </a:solidFill>
                <a:latin typeface="Arial"/>
                <a:ea typeface="Arial"/>
                <a:cs typeface="Arial"/>
                <a:sym typeface="Arial"/>
              </a:endParaRPr>
            </a:p>
          </p:txBody>
        </p:sp>
      </p:grpSp>
      <p:sp>
        <p:nvSpPr>
          <p:cNvPr id="833" name="Google Shape;833;p23"/>
          <p:cNvSpPr txBox="1"/>
          <p:nvPr/>
        </p:nvSpPr>
        <p:spPr>
          <a:xfrm>
            <a:off x="1614387" y="7422088"/>
            <a:ext cx="892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100을 초과하면 긍정문장이, 100 미만이면 부정문장이 더 많음을 의미함</a:t>
            </a:r>
            <a:endParaRPr b="1" i="0" sz="2000" u="none" cap="none" strike="noStrike">
              <a:solidFill>
                <a:srgbClr val="6B838B"/>
              </a:solidFill>
              <a:latin typeface="Arial"/>
              <a:ea typeface="Arial"/>
              <a:cs typeface="Arial"/>
              <a:sym typeface="Arial"/>
            </a:endParaRPr>
          </a:p>
        </p:txBody>
      </p:sp>
      <p:sp>
        <p:nvSpPr>
          <p:cNvPr id="834" name="Google Shape;834;p23"/>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EE6E8"/>
                </a:solidFill>
                <a:latin typeface="Arial"/>
                <a:ea typeface="Arial"/>
                <a:cs typeface="Arial"/>
                <a:sym typeface="Arial"/>
              </a:rPr>
              <a:t>한국은행 경제통계국 통계기획팀 통계연구반 2021. 3. 31. https://ecos.bok.or.kr/nsi/NSICtl.jsp</a:t>
            </a:r>
            <a:endParaRPr b="0" i="0" sz="1400" u="none" cap="none" strike="noStrike">
              <a:solidFill>
                <a:srgbClr val="DEE6E8"/>
              </a:solidFill>
              <a:latin typeface="Calibri"/>
              <a:ea typeface="Calibri"/>
              <a:cs typeface="Calibri"/>
              <a:sym typeface="Calibri"/>
            </a:endParaRPr>
          </a:p>
        </p:txBody>
      </p:sp>
      <p:pic>
        <p:nvPicPr>
          <p:cNvPr id="835" name="Google Shape;835;p23"/>
          <p:cNvPicPr preferRelativeResize="0"/>
          <p:nvPr/>
        </p:nvPicPr>
        <p:blipFill rotWithShape="1">
          <a:blip r:embed="rId5">
            <a:alphaModFix/>
          </a:blip>
          <a:srcRect b="33457" l="0" r="0" t="0"/>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37" name="Google Shape;837;p23"/>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i="0" lang="en-US" sz="3200" u="none" cap="none" strike="noStrike">
                <a:solidFill>
                  <a:srgbClr val="A69685"/>
                </a:solidFill>
                <a:latin typeface="Arial"/>
                <a:ea typeface="Arial"/>
                <a:cs typeface="Arial"/>
                <a:sym typeface="Arial"/>
              </a:rPr>
              <a:t>뉴스심리지수 NSI </a:t>
            </a:r>
            <a:endParaRPr b="1" i="0" sz="2800" u="none" cap="none" strike="noStrike">
              <a:solidFill>
                <a:schemeClr val="accent2"/>
              </a:solidFill>
              <a:latin typeface="Arial"/>
              <a:ea typeface="Arial"/>
              <a:cs typeface="Arial"/>
              <a:sym typeface="Arial"/>
            </a:endParaRPr>
          </a:p>
        </p:txBody>
      </p:sp>
      <p:sp>
        <p:nvSpPr>
          <p:cNvPr id="838" name="Google Shape;838;p23"/>
          <p:cNvSpPr txBox="1"/>
          <p:nvPr/>
        </p:nvSpPr>
        <p:spPr>
          <a:xfrm>
            <a:off x="1343725" y="1735313"/>
            <a:ext cx="15082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accent2"/>
                </a:solidFill>
              </a:rPr>
              <a:t>한국은행 경제통계국에서 개발한 뉴스심리지수를 추가적인 감성점수 계산에 사용</a:t>
            </a:r>
            <a:endParaRPr b="1" i="0" sz="2100" u="none" cap="none" strike="noStrike">
              <a:solidFill>
                <a:schemeClr val="accen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46" name="Google Shape;846;p2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47" name="Google Shape;847;p2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848" name="Google Shape;848;p25"/>
          <p:cNvPicPr preferRelativeResize="0"/>
          <p:nvPr/>
        </p:nvPicPr>
        <p:blipFill rotWithShape="1">
          <a:blip r:embed="rId4">
            <a:alphaModFix/>
          </a:blip>
          <a:srcRect b="0" l="0" r="0" t="0"/>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08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rgbClr val="283252"/>
              </a:buClr>
              <a:buSzPts val="2000"/>
              <a:buFont typeface="Arial"/>
              <a:buAutoNum type="arabicPeriod"/>
            </a:pPr>
            <a:r>
              <a:rPr b="1" lang="en-US" sz="2000">
                <a:solidFill>
                  <a:srgbClr val="283252"/>
                </a:solidFill>
              </a:rPr>
              <a:t>자동 생성</a:t>
            </a:r>
            <a:r>
              <a:rPr b="1" i="0" lang="en-US" sz="2000" u="none" cap="none" strike="noStrike">
                <a:solidFill>
                  <a:srgbClr val="283252"/>
                </a:solidFill>
                <a:latin typeface="Arial"/>
                <a:ea typeface="Arial"/>
                <a:cs typeface="Arial"/>
                <a:sym typeface="Arial"/>
              </a:rPr>
              <a:t>된 스크립트</a:t>
            </a:r>
            <a:r>
              <a:rPr b="1" lang="en-US" sz="2000">
                <a:solidFill>
                  <a:srgbClr val="283252"/>
                </a:solidFill>
              </a:rPr>
              <a:t>의</a:t>
            </a:r>
            <a:r>
              <a:rPr b="1" i="0" lang="en-US" sz="2000" u="none" cap="none" strike="noStrike">
                <a:solidFill>
                  <a:srgbClr val="283252"/>
                </a:solidFill>
                <a:latin typeface="Arial"/>
                <a:ea typeface="Arial"/>
                <a:cs typeface="Arial"/>
                <a:sym typeface="Arial"/>
              </a:rPr>
              <a:t> 의성어, 특수문자, 반복되는 의미없는 단어 등 삭제</a:t>
            </a:r>
            <a:endParaRPr b="1" i="0" sz="2000" u="none" cap="none" strike="noStrike">
              <a:solidFill>
                <a:srgbClr val="283252"/>
              </a:solidFill>
              <a:latin typeface="Arial"/>
              <a:ea typeface="Arial"/>
              <a:cs typeface="Arial"/>
              <a:sym typeface="Arial"/>
            </a:endParaRPr>
          </a:p>
          <a:p>
            <a:pPr indent="-355600" lvl="0" marL="457200" marR="0" rtl="0" algn="l">
              <a:lnSpc>
                <a:spcPct val="115000"/>
              </a:lnSpc>
              <a:spcBef>
                <a:spcPts val="0"/>
              </a:spcBef>
              <a:spcAft>
                <a:spcPts val="0"/>
              </a:spcAft>
              <a:buClr>
                <a:srgbClr val="283252"/>
              </a:buClr>
              <a:buSzPts val="2000"/>
              <a:buFont typeface="Arial"/>
              <a:buAutoNum type="arabicPeriod"/>
            </a:pPr>
            <a:r>
              <a:rPr b="1" i="0" lang="en-US" sz="2000" u="none" cap="none" strike="noStrike">
                <a:solidFill>
                  <a:srgbClr val="283252"/>
                </a:solidFill>
                <a:latin typeface="Arial"/>
                <a:ea typeface="Arial"/>
                <a:cs typeface="Arial"/>
                <a:sym typeface="Arial"/>
              </a:rPr>
              <a:t>기존 뉴스데이터에서 사용하던 불용어 사전을 통해 불용어를 삭제</a:t>
            </a:r>
            <a:endParaRPr b="1" i="0" sz="2000" u="none" cap="none" strike="noStrike">
              <a:solidFill>
                <a:srgbClr val="283252"/>
              </a:solidFill>
              <a:latin typeface="Arial"/>
              <a:ea typeface="Arial"/>
              <a:cs typeface="Arial"/>
              <a:sym typeface="Arial"/>
            </a:endParaRPr>
          </a:p>
          <a:p>
            <a:pPr indent="0" lvl="0" marL="457200" marR="0" rtl="0" algn="l">
              <a:lnSpc>
                <a:spcPct val="115000"/>
              </a:lnSpc>
              <a:spcBef>
                <a:spcPts val="0"/>
              </a:spcBef>
              <a:spcAft>
                <a:spcPts val="0"/>
              </a:spcAft>
              <a:buNone/>
            </a:pPr>
            <a:r>
              <a:rPr b="1" i="0" lang="en-US" sz="2000" u="none" cap="none" strike="noStrike">
                <a:solidFill>
                  <a:srgbClr val="283252"/>
                </a:solidFill>
                <a:latin typeface="Arial"/>
                <a:ea typeface="Arial"/>
                <a:cs typeface="Arial"/>
                <a:sym typeface="Arial"/>
              </a:rPr>
              <a:t>토큰화를 진행한 후에 단어 길이가 1 이하인 단어 삭제</a:t>
            </a:r>
            <a:endParaRPr b="1" i="0" sz="2000" u="none" cap="none" strike="noStrike">
              <a:solidFill>
                <a:srgbClr val="283252"/>
              </a:solidFill>
              <a:latin typeface="Arial"/>
              <a:ea typeface="Arial"/>
              <a:cs typeface="Arial"/>
              <a:sym typeface="Arial"/>
            </a:endParaRPr>
          </a:p>
        </p:txBody>
      </p:sp>
      <p:pic>
        <p:nvPicPr>
          <p:cNvPr id="850" name="Google Shape;850;p25"/>
          <p:cNvPicPr preferRelativeResize="0"/>
          <p:nvPr/>
        </p:nvPicPr>
        <p:blipFill rotWithShape="1">
          <a:blip r:embed="rId5">
            <a:alphaModFix/>
          </a:blip>
          <a:srcRect b="0" l="0" r="0" t="0"/>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l="0" r="0" t="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1F3864"/>
                </a:solidFill>
                <a:latin typeface="Roboto"/>
                <a:ea typeface="Roboto"/>
                <a:cs typeface="Roboto"/>
                <a:sym typeface="Roboto"/>
              </a:rPr>
              <a:t>수작업으로 의미 없는 단어 삭제</a:t>
            </a:r>
            <a:endParaRPr b="1" i="0" sz="2000" u="none" cap="none" strike="noStrike">
              <a:solidFill>
                <a:srgbClr val="1F3864"/>
              </a:solidFill>
              <a:latin typeface="Roboto"/>
              <a:ea typeface="Roboto"/>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54" name="Google Shape;854;p25"/>
          <p:cNvSpPr txBox="1"/>
          <p:nvPr/>
        </p:nvSpPr>
        <p:spPr>
          <a:xfrm>
            <a:off x="5806950" y="9395825"/>
            <a:ext cx="3443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accent2"/>
                </a:solidFill>
              </a:rPr>
              <a:t>맞춤법이 맞지 않는 단어와 </a:t>
            </a:r>
            <a:endParaRPr b="1" sz="18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accent2"/>
                </a:solidFill>
              </a:rPr>
              <a:t>[음악]과 같은 의성어가 많음</a:t>
            </a:r>
            <a:endParaRPr b="1" sz="1800">
              <a:solidFill>
                <a:schemeClr val="accent2"/>
              </a:solidFill>
            </a:endParaRPr>
          </a:p>
        </p:txBody>
      </p:sp>
      <p:sp>
        <p:nvSpPr>
          <p:cNvPr id="855" name="Google Shape;855;p25"/>
          <p:cNvSpPr txBox="1"/>
          <p:nvPr/>
        </p:nvSpPr>
        <p:spPr>
          <a:xfrm>
            <a:off x="9266775" y="7256300"/>
            <a:ext cx="804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lang="en-US" sz="2000">
                <a:solidFill>
                  <a:srgbClr val="1F3864"/>
                </a:solidFill>
                <a:latin typeface="Roboto"/>
                <a:ea typeface="Roboto"/>
                <a:cs typeface="Roboto"/>
                <a:sym typeface="Roboto"/>
              </a:rPr>
              <a:t>토큰화 진행 후 불용어 사전 이용 및 단어 길이 1 이하 단어 삭제</a:t>
            </a:r>
            <a:endParaRPr b="1" sz="2000">
              <a:solidFill>
                <a:srgbClr val="1F3864"/>
              </a:solidFill>
              <a:latin typeface="Roboto"/>
              <a:ea typeface="Roboto"/>
              <a:cs typeface="Roboto"/>
              <a:sym typeface="Roboto"/>
            </a:endParaRPr>
          </a:p>
        </p:txBody>
      </p:sp>
      <p:sp>
        <p:nvSpPr>
          <p:cNvPr id="856" name="Google Shape;856;p25"/>
          <p:cNvSpPr txBox="1"/>
          <p:nvPr/>
        </p:nvSpPr>
        <p:spPr>
          <a:xfrm>
            <a:off x="3150200" y="2310813"/>
            <a:ext cx="91287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a:solidFill>
                  <a:schemeClr val="accent2"/>
                </a:solidFill>
              </a:rPr>
              <a:t>STT 구현이 완벽하지 않아서 잘못 입력된 단어들이 많이 분포</a:t>
            </a:r>
            <a:endParaRPr/>
          </a:p>
        </p:txBody>
      </p:sp>
      <p:sp>
        <p:nvSpPr>
          <p:cNvPr id="857" name="Google Shape;857;p25"/>
          <p:cNvSpPr/>
          <p:nvPr/>
        </p:nvSpPr>
        <p:spPr>
          <a:xfrm>
            <a:off x="8753575" y="4408375"/>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1</a:t>
            </a:r>
            <a:endParaRPr b="1" i="0" sz="2000" u="none" cap="none" strike="noStrike">
              <a:solidFill>
                <a:srgbClr val="FFFFFF"/>
              </a:solidFill>
              <a:latin typeface="Arial"/>
              <a:ea typeface="Arial"/>
              <a:cs typeface="Arial"/>
              <a:sym typeface="Arial"/>
            </a:endParaRPr>
          </a:p>
        </p:txBody>
      </p:sp>
      <p:sp>
        <p:nvSpPr>
          <p:cNvPr id="858" name="Google Shape;858;p25"/>
          <p:cNvSpPr/>
          <p:nvPr/>
        </p:nvSpPr>
        <p:spPr>
          <a:xfrm>
            <a:off x="8753575" y="7241000"/>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2</a:t>
            </a:r>
            <a:endParaRPr b="1" i="0" sz="2000" u="none" cap="none" strike="noStrike">
              <a:solidFill>
                <a:srgbClr val="FFFFFF"/>
              </a:solidFill>
              <a:latin typeface="Arial"/>
              <a:ea typeface="Arial"/>
              <a:cs typeface="Arial"/>
              <a:sym typeface="Arial"/>
            </a:endParaRPr>
          </a:p>
        </p:txBody>
      </p:sp>
      <p:sp>
        <p:nvSpPr>
          <p:cNvPr id="859" name="Google Shape;859;p25"/>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rPr>
              <a:t>유튜브에서 제공되는 STT(Speech-To-Text) 스크립트 전처리</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26"/>
          <p:cNvSpPr/>
          <p:nvPr/>
        </p:nvSpPr>
        <p:spPr>
          <a:xfrm>
            <a:off x="1008025" y="5976088"/>
            <a:ext cx="8136900" cy="396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p26"/>
          <p:cNvPicPr preferRelativeResize="0"/>
          <p:nvPr/>
        </p:nvPicPr>
        <p:blipFill rotWithShape="1">
          <a:blip r:embed="rId3">
            <a:alphaModFix/>
          </a:blip>
          <a:srcRect b="0" l="0" r="0" t="0"/>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b="0" l="0" r="0" t="0"/>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70" name="Google Shape;870;p2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71" name="Google Shape;871;p2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872" name="Google Shape;872;p26"/>
          <p:cNvPicPr preferRelativeResize="0"/>
          <p:nvPr/>
        </p:nvPicPr>
        <p:blipFill rotWithShape="1">
          <a:blip r:embed="rId4">
            <a:alphaModFix/>
          </a:blip>
          <a:srcRect b="0" l="0" r="26696" t="52772"/>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b="0" l="0" r="22215" t="65383"/>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b="0" l="0" r="0" t="0"/>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H="1" rot="10800000">
            <a:off x="8290675" y="2811938"/>
            <a:ext cx="2440800" cy="228000"/>
          </a:xfrm>
          <a:prstGeom prst="straightConnector1">
            <a:avLst/>
          </a:prstGeom>
          <a:noFill/>
          <a:ln cap="flat" cmpd="sng" w="38100">
            <a:solidFill>
              <a:srgbClr val="83A1A9"/>
            </a:solidFill>
            <a:prstDash val="solid"/>
            <a:round/>
            <a:headEnd len="sm" w="sm" type="none"/>
            <a:tailEnd len="med" w="med" type="triangle"/>
          </a:ln>
        </p:spPr>
      </p:cxnSp>
      <p:cxnSp>
        <p:nvCxnSpPr>
          <p:cNvPr id="877" name="Google Shape;877;p26"/>
          <p:cNvCxnSpPr>
            <a:stCxn id="878" idx="3"/>
            <a:endCxn id="873" idx="1"/>
          </p:cNvCxnSpPr>
          <p:nvPr/>
        </p:nvCxnSpPr>
        <p:spPr>
          <a:xfrm>
            <a:off x="8290675" y="3810675"/>
            <a:ext cx="2440800" cy="919200"/>
          </a:xfrm>
          <a:prstGeom prst="straightConnector1">
            <a:avLst/>
          </a:prstGeom>
          <a:noFill/>
          <a:ln cap="flat" cmpd="sng" w="38100">
            <a:solidFill>
              <a:srgbClr val="83A1A9"/>
            </a:solidFill>
            <a:prstDash val="solid"/>
            <a:round/>
            <a:headEnd len="sm" w="sm" type="none"/>
            <a:tailEnd len="med" w="med" type="triangle"/>
          </a:ln>
        </p:spPr>
      </p:cxnSp>
      <p:pic>
        <p:nvPicPr>
          <p:cNvPr id="879" name="Google Shape;879;p26"/>
          <p:cNvPicPr preferRelativeResize="0"/>
          <p:nvPr/>
        </p:nvPicPr>
        <p:blipFill rotWithShape="1">
          <a:blip r:embed="rId7">
            <a:alphaModFix/>
          </a:blip>
          <a:srcRect b="0" l="0" r="0" t="0"/>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b="0" l="0" r="0" t="0"/>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H="1" rot="10800000">
            <a:off x="8607475" y="6889713"/>
            <a:ext cx="1817700" cy="546600"/>
          </a:xfrm>
          <a:prstGeom prst="straightConnector1">
            <a:avLst/>
          </a:prstGeom>
          <a:noFill/>
          <a:ln cap="flat" cmpd="sng" w="38100">
            <a:solidFill>
              <a:srgbClr val="4B6972"/>
            </a:solidFill>
            <a:prstDash val="solid"/>
            <a:round/>
            <a:headEnd len="sm" w="sm" type="none"/>
            <a:tailEnd len="med" w="med" type="triangle"/>
          </a:ln>
        </p:spPr>
      </p:cxnSp>
      <p:cxnSp>
        <p:nvCxnSpPr>
          <p:cNvPr id="883" name="Google Shape;883;p26"/>
          <p:cNvCxnSpPr>
            <a:endCxn id="880" idx="1"/>
          </p:cNvCxnSpPr>
          <p:nvPr/>
        </p:nvCxnSpPr>
        <p:spPr>
          <a:xfrm>
            <a:off x="8306700" y="8229945"/>
            <a:ext cx="2118600" cy="312300"/>
          </a:xfrm>
          <a:prstGeom prst="straightConnector1">
            <a:avLst/>
          </a:prstGeom>
          <a:noFill/>
          <a:ln cap="flat" cmpd="sng" w="38100">
            <a:solidFill>
              <a:srgbClr val="4B6972"/>
            </a:solidFill>
            <a:prstDash val="solid"/>
            <a:round/>
            <a:headEnd len="sm" w="sm" type="none"/>
            <a:tailEnd len="med" w="med" type="triangle"/>
          </a:ln>
        </p:spPr>
      </p:cxnSp>
      <p:sp>
        <p:nvSpPr>
          <p:cNvPr id="884" name="Google Shape;884;p2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pic>
        <p:nvPicPr>
          <p:cNvPr id="885" name="Google Shape;885;p26"/>
          <p:cNvPicPr preferRelativeResize="0"/>
          <p:nvPr/>
        </p:nvPicPr>
        <p:blipFill rotWithShape="1">
          <a:blip r:embed="rId9">
            <a:alphaModFix/>
          </a:blip>
          <a:srcRect b="0" l="0" r="0" t="0"/>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cap="flat" cmpd="sng" w="38100">
            <a:solidFill>
              <a:srgbClr val="4B6972"/>
            </a:solidFill>
            <a:prstDash val="solid"/>
            <a:round/>
            <a:headEnd len="sm" w="sm" type="none"/>
            <a:tailEnd len="med" w="med" type="triangle"/>
          </a:ln>
        </p:spPr>
      </p:cxnSp>
      <p:cxnSp>
        <p:nvCxnSpPr>
          <p:cNvPr id="887" name="Google Shape;887;p26"/>
          <p:cNvCxnSpPr/>
          <p:nvPr/>
        </p:nvCxnSpPr>
        <p:spPr>
          <a:xfrm flipH="1" rot="10800000">
            <a:off x="11906250" y="8439150"/>
            <a:ext cx="1181100" cy="304800"/>
          </a:xfrm>
          <a:prstGeom prst="straightConnector1">
            <a:avLst/>
          </a:prstGeom>
          <a:noFill/>
          <a:ln cap="flat" cmpd="sng" w="38100">
            <a:solidFill>
              <a:srgbClr val="4B6972"/>
            </a:solidFill>
            <a:prstDash val="solid"/>
            <a:round/>
            <a:headEnd len="sm" w="sm" type="none"/>
            <a:tailEnd len="med" w="med" type="triangle"/>
          </a:ln>
        </p:spPr>
      </p:cxnSp>
      <p:sp>
        <p:nvSpPr>
          <p:cNvPr id="888" name="Google Shape;888;p26"/>
          <p:cNvSpPr txBox="1"/>
          <p:nvPr/>
        </p:nvSpPr>
        <p:spPr>
          <a:xfrm>
            <a:off x="1240225" y="2160813"/>
            <a:ext cx="6290100" cy="50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rgbClr val="1F3864"/>
              </a:buClr>
              <a:buSzPts val="2100"/>
              <a:buFont typeface="Roboto"/>
              <a:buAutoNum type="arabicPeriod"/>
            </a:pPr>
            <a:r>
              <a:rPr b="1" i="0" lang="en-US" sz="2100" u="none" cap="none" strike="noStrike">
                <a:solidFill>
                  <a:srgbClr val="1F3864"/>
                </a:solidFill>
                <a:latin typeface="Roboto"/>
                <a:ea typeface="Roboto"/>
                <a:cs typeface="Roboto"/>
                <a:sym typeface="Roboto"/>
              </a:rPr>
              <a:t>기존의 감성사전 패키지를 통해 라벨링을 진행</a:t>
            </a:r>
            <a:endParaRPr b="0" i="0" sz="2000" u="none" cap="none" strike="noStrike">
              <a:solidFill>
                <a:srgbClr val="1F3864"/>
              </a:solidFill>
              <a:highlight>
                <a:srgbClr val="FFFFFF"/>
              </a:highlight>
              <a:latin typeface="Arial"/>
              <a:ea typeface="Arial"/>
              <a:cs typeface="Arial"/>
              <a:sym typeface="Arial"/>
            </a:endParaRPr>
          </a:p>
        </p:txBody>
      </p:sp>
      <p:sp>
        <p:nvSpPr>
          <p:cNvPr id="889" name="Google Shape;889;p26"/>
          <p:cNvSpPr txBox="1"/>
          <p:nvPr/>
        </p:nvSpPr>
        <p:spPr>
          <a:xfrm>
            <a:off x="1798525" y="4269300"/>
            <a:ext cx="67989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맞춤법에 맞지 않거나 신조어 인식을 못하는 경우가 있고,</a:t>
            </a:r>
            <a:br>
              <a:rPr lang="en-US" sz="2000">
                <a:solidFill>
                  <a:schemeClr val="dk1"/>
                </a:solidFill>
                <a:highlight>
                  <a:schemeClr val="lt1"/>
                </a:highlight>
              </a:rPr>
            </a:br>
            <a:r>
              <a:rPr lang="en-US" sz="2000">
                <a:solidFill>
                  <a:schemeClr val="dk1"/>
                </a:solidFill>
                <a:highlight>
                  <a:schemeClr val="lt1"/>
                </a:highlight>
              </a:rPr>
              <a:t>여러 사람이 대화를 하면서 방송을 진행하는 등의 이유로 </a:t>
            </a:r>
            <a:br>
              <a:rPr lang="en-US" sz="2000">
                <a:solidFill>
                  <a:schemeClr val="dk1"/>
                </a:solidFill>
                <a:highlight>
                  <a:schemeClr val="lt1"/>
                </a:highlight>
              </a:rPr>
            </a:br>
            <a:r>
              <a:rPr lang="en-US" sz="2000">
                <a:solidFill>
                  <a:schemeClr val="dk1"/>
                </a:solidFill>
                <a:highlight>
                  <a:schemeClr val="lt1"/>
                </a:highlight>
              </a:rPr>
              <a:t>라벨링이 제대로 되지 않는 것을 확인함</a:t>
            </a:r>
            <a:endParaRPr/>
          </a:p>
        </p:txBody>
      </p:sp>
      <p:sp>
        <p:nvSpPr>
          <p:cNvPr id="890" name="Google Shape;890;p26"/>
          <p:cNvSpPr/>
          <p:nvPr/>
        </p:nvSpPr>
        <p:spPr>
          <a:xfrm rot="5400000">
            <a:off x="1157575" y="4707388"/>
            <a:ext cx="889500" cy="221100"/>
          </a:xfrm>
          <a:prstGeom prst="triangle">
            <a:avLst>
              <a:gd fmla="val 50000" name="adj"/>
            </a:avLst>
          </a:prstGeom>
          <a:solidFill>
            <a:srgbClr val="83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txBox="1"/>
          <p:nvPr/>
        </p:nvSpPr>
        <p:spPr>
          <a:xfrm>
            <a:off x="1240225" y="6066925"/>
            <a:ext cx="7939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rgbClr val="1F3864"/>
                </a:solidFill>
                <a:latin typeface="Roboto"/>
                <a:ea typeface="Roboto"/>
                <a:cs typeface="Roboto"/>
                <a:sym typeface="Roboto"/>
              </a:rPr>
              <a:t>2.   라벨링 된 리뷰를 학습 자료로 사용하여 </a:t>
            </a:r>
            <a:br>
              <a:rPr b="1" lang="en-US" sz="2100">
                <a:solidFill>
                  <a:srgbClr val="1F3864"/>
                </a:solidFill>
                <a:latin typeface="Roboto"/>
                <a:ea typeface="Roboto"/>
                <a:cs typeface="Roboto"/>
                <a:sym typeface="Roboto"/>
              </a:rPr>
            </a:br>
            <a:r>
              <a:rPr b="1" lang="en-US" sz="2100">
                <a:solidFill>
                  <a:srgbClr val="1F3864"/>
                </a:solidFill>
                <a:latin typeface="Roboto"/>
                <a:ea typeface="Roboto"/>
                <a:cs typeface="Roboto"/>
                <a:sym typeface="Roboto"/>
              </a:rPr>
              <a:t>	텍스트 임베딩 모델로 라벨링을 진행</a:t>
            </a:r>
            <a:endParaRPr>
              <a:solidFill>
                <a:srgbClr val="1F3864"/>
              </a:solidFill>
            </a:endParaRPr>
          </a:p>
        </p:txBody>
      </p:sp>
      <p:sp>
        <p:nvSpPr>
          <p:cNvPr id="882" name="Google Shape;882;p26"/>
          <p:cNvSpPr txBox="1"/>
          <p:nvPr/>
        </p:nvSpPr>
        <p:spPr>
          <a:xfrm>
            <a:off x="1507375" y="7013013"/>
            <a:ext cx="7100100" cy="846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Roboto"/>
                <a:ea typeface="Roboto"/>
                <a:cs typeface="Roboto"/>
                <a:sym typeface="Roboto"/>
              </a:rPr>
              <a:t>구매 리뷰 데이터</a:t>
            </a:r>
            <a:endParaRPr sz="20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  	⇒ </a:t>
            </a:r>
            <a:r>
              <a:rPr lang="en-US" sz="2000">
                <a:solidFill>
                  <a:schemeClr val="dk1"/>
                </a:solidFill>
                <a:latin typeface="Roboto"/>
                <a:ea typeface="Roboto"/>
                <a:cs typeface="Roboto"/>
                <a:sym typeface="Roboto"/>
              </a:rPr>
              <a:t>긍정 데이터가 많아 </a:t>
            </a:r>
            <a:r>
              <a:rPr lang="en-US" sz="2000">
                <a:solidFill>
                  <a:schemeClr val="dk1"/>
                </a:solidFill>
                <a:highlight>
                  <a:srgbClr val="FFE599"/>
                </a:highlight>
                <a:latin typeface="Roboto"/>
                <a:ea typeface="Roboto"/>
                <a:cs typeface="Roboto"/>
                <a:sym typeface="Roboto"/>
              </a:rPr>
              <a:t>결과가 긍정적으로 편향</a:t>
            </a:r>
            <a:endParaRPr/>
          </a:p>
        </p:txBody>
      </p:sp>
      <p:sp>
        <p:nvSpPr>
          <p:cNvPr id="892" name="Google Shape;892;p26"/>
          <p:cNvSpPr txBox="1"/>
          <p:nvPr/>
        </p:nvSpPr>
        <p:spPr>
          <a:xfrm>
            <a:off x="1798525" y="8943175"/>
            <a:ext cx="6798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실제 사람들의 글을 통해서 훈련시켜 실제 수작업으로 라벨링 한 부분과의 정확도가 </a:t>
            </a:r>
            <a:r>
              <a:rPr lang="en-US" sz="2000">
                <a:solidFill>
                  <a:schemeClr val="dk1"/>
                </a:solidFill>
                <a:highlight>
                  <a:srgbClr val="FFE599"/>
                </a:highlight>
              </a:rPr>
              <a:t>1번보다 높게 나옴</a:t>
            </a:r>
            <a:endParaRPr>
              <a:highlight>
                <a:srgbClr val="FFE599"/>
              </a:highlight>
            </a:endParaRPr>
          </a:p>
        </p:txBody>
      </p:sp>
      <p:sp>
        <p:nvSpPr>
          <p:cNvPr id="893" name="Google Shape;893;p26"/>
          <p:cNvSpPr/>
          <p:nvPr/>
        </p:nvSpPr>
        <p:spPr>
          <a:xfrm rot="5400000">
            <a:off x="1237825" y="9211860"/>
            <a:ext cx="729000" cy="2211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13078057" y="7109925"/>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13068300" y="8113100"/>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1389475" y="7925251"/>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txBox="1"/>
          <p:nvPr/>
        </p:nvSpPr>
        <p:spPr>
          <a:xfrm>
            <a:off x="1491775" y="8015525"/>
            <a:ext cx="679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Roboto"/>
              <a:buChar char="-"/>
            </a:pPr>
            <a:r>
              <a:rPr lang="en-US" sz="2000">
                <a:solidFill>
                  <a:schemeClr val="dk1"/>
                </a:solidFill>
                <a:highlight>
                  <a:srgbClr val="FFE599"/>
                </a:highlight>
              </a:rPr>
              <a:t>네이버 영화 댓글 데이터</a:t>
            </a:r>
            <a:endParaRPr sz="2000">
              <a:solidFill>
                <a:schemeClr val="dk1"/>
              </a:solidFill>
              <a:highlight>
                <a:srgbClr val="FFE599"/>
              </a:highlight>
            </a:endParaRPr>
          </a:p>
          <a:p>
            <a:pPr indent="0" lvl="0" marL="457200" rtl="0" algn="l">
              <a:spcBef>
                <a:spcPts val="0"/>
              </a:spcBef>
              <a:spcAft>
                <a:spcPts val="0"/>
              </a:spcAft>
              <a:buNone/>
            </a:pPr>
            <a:r>
              <a:rPr lang="en-US" sz="2000">
                <a:solidFill>
                  <a:schemeClr val="dk1"/>
                </a:solidFill>
                <a:latin typeface="Roboto"/>
                <a:ea typeface="Roboto"/>
                <a:cs typeface="Roboto"/>
                <a:sym typeface="Roboto"/>
              </a:rPr>
              <a:t>⇒ </a:t>
            </a:r>
            <a:r>
              <a:rPr lang="en-US" sz="2000">
                <a:solidFill>
                  <a:schemeClr val="dk1"/>
                </a:solidFill>
              </a:rPr>
              <a:t>데이터에 </a:t>
            </a:r>
            <a:r>
              <a:rPr lang="en-US" sz="2000">
                <a:solidFill>
                  <a:schemeClr val="dk1"/>
                </a:solidFill>
                <a:highlight>
                  <a:srgbClr val="FFE599"/>
                </a:highlight>
              </a:rPr>
              <a:t>긍정과 부정이 적절하게 섞여 있음</a:t>
            </a:r>
            <a:endParaRPr/>
          </a:p>
        </p:txBody>
      </p:sp>
      <p:sp>
        <p:nvSpPr>
          <p:cNvPr id="898" name="Google Shape;898;p26"/>
          <p:cNvSpPr/>
          <p:nvPr/>
        </p:nvSpPr>
        <p:spPr>
          <a:xfrm>
            <a:off x="1341175" y="3508125"/>
            <a:ext cx="7100100" cy="585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6"/>
          <p:cNvSpPr/>
          <p:nvPr/>
        </p:nvSpPr>
        <p:spPr>
          <a:xfrm>
            <a:off x="1341175" y="2742750"/>
            <a:ext cx="7100100" cy="58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6"/>
          <p:cNvSpPr txBox="1"/>
          <p:nvPr/>
        </p:nvSpPr>
        <p:spPr>
          <a:xfrm>
            <a:off x="1491775" y="2793638"/>
            <a:ext cx="67989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highlight>
                  <a:srgbClr val="FFE599"/>
                </a:highlight>
                <a:latin typeface="Roboto"/>
                <a:ea typeface="Roboto"/>
                <a:cs typeface="Roboto"/>
                <a:sym typeface="Roboto"/>
              </a:rPr>
              <a:t>Vader 감성사전</a:t>
            </a:r>
            <a:r>
              <a:rPr b="0" i="0" lang="en-US" sz="2000" u="none" cap="none" strike="noStrike">
                <a:solidFill>
                  <a:srgbClr val="000000"/>
                </a:solidFill>
                <a:latin typeface="Roboto"/>
                <a:ea typeface="Roboto"/>
                <a:cs typeface="Roboto"/>
                <a:sym typeface="Roboto"/>
              </a:rPr>
              <a:t> ⇒ 거의 모든 자료를 </a:t>
            </a:r>
            <a:r>
              <a:rPr b="0" i="0" lang="en-US" sz="2000" u="none" cap="none" strike="noStrike">
                <a:solidFill>
                  <a:srgbClr val="000000"/>
                </a:solidFill>
                <a:highlight>
                  <a:srgbClr val="FFE599"/>
                </a:highlight>
                <a:latin typeface="Roboto"/>
                <a:ea typeface="Roboto"/>
                <a:cs typeface="Roboto"/>
                <a:sym typeface="Roboto"/>
              </a:rPr>
              <a:t>중립 라벨링</a:t>
            </a:r>
            <a:endParaRPr b="0" i="0" sz="2000" u="none" cap="none" strike="noStrike">
              <a:solidFill>
                <a:schemeClr val="dk1"/>
              </a:solidFill>
              <a:highlight>
                <a:srgbClr val="FFE599"/>
              </a:highlight>
              <a:latin typeface="Arial"/>
              <a:ea typeface="Arial"/>
              <a:cs typeface="Arial"/>
              <a:sym typeface="Arial"/>
            </a:endParaRPr>
          </a:p>
        </p:txBody>
      </p:sp>
      <p:sp>
        <p:nvSpPr>
          <p:cNvPr id="878" name="Google Shape;878;p26"/>
          <p:cNvSpPr txBox="1"/>
          <p:nvPr/>
        </p:nvSpPr>
        <p:spPr>
          <a:xfrm>
            <a:off x="1491775" y="3564375"/>
            <a:ext cx="679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chemeClr val="dk1"/>
              </a:buClr>
              <a:buSzPts val="2000"/>
              <a:buFont typeface="Roboto"/>
              <a:buChar char="-"/>
            </a:pPr>
            <a:r>
              <a:rPr lang="en-US" sz="2000">
                <a:solidFill>
                  <a:schemeClr val="dk1"/>
                </a:solidFill>
                <a:highlight>
                  <a:srgbClr val="FFE599"/>
                </a:highlight>
              </a:rPr>
              <a:t>rhinoMorph 감성사전</a:t>
            </a:r>
            <a:r>
              <a:rPr lang="en-US" sz="2000">
                <a:solidFill>
                  <a:schemeClr val="dk1"/>
                </a:solidFill>
              </a:rPr>
              <a:t> </a:t>
            </a:r>
            <a:r>
              <a:rPr lang="en-US" sz="2000">
                <a:solidFill>
                  <a:schemeClr val="dk1"/>
                </a:solidFill>
                <a:latin typeface="Roboto"/>
                <a:ea typeface="Roboto"/>
                <a:cs typeface="Roboto"/>
                <a:sym typeface="Roboto"/>
              </a:rPr>
              <a:t>⇒ </a:t>
            </a:r>
            <a:r>
              <a:rPr lang="en-US" sz="2000">
                <a:solidFill>
                  <a:schemeClr val="dk1"/>
                </a:solidFill>
              </a:rPr>
              <a:t>거의 모든 자료를 </a:t>
            </a:r>
            <a:r>
              <a:rPr lang="en-US" sz="2000">
                <a:solidFill>
                  <a:schemeClr val="dk1"/>
                </a:solidFill>
                <a:highlight>
                  <a:srgbClr val="FFE599"/>
                </a:highlight>
              </a:rPr>
              <a:t>긍정 라벨링</a:t>
            </a:r>
            <a:endParaRPr/>
          </a:p>
        </p:txBody>
      </p:sp>
      <p:sp>
        <p:nvSpPr>
          <p:cNvPr id="900" name="Google Shape;900;p26"/>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라벨링 작업을 위한 모델 선정</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0" l="0" r="0" t="0"/>
          <a:stretch/>
        </p:blipFill>
        <p:spPr>
          <a:xfrm>
            <a:off x="0" y="0"/>
            <a:ext cx="5009881" cy="4634708"/>
          </a:xfrm>
          <a:prstGeom prst="rect">
            <a:avLst/>
          </a:prstGeom>
          <a:noFill/>
          <a:ln>
            <a:noFill/>
          </a:ln>
        </p:spPr>
      </p:pic>
      <p:pic>
        <p:nvPicPr>
          <p:cNvPr id="123" name="Google Shape;123;p3"/>
          <p:cNvPicPr preferRelativeResize="0"/>
          <p:nvPr/>
        </p:nvPicPr>
        <p:blipFill rotWithShape="1">
          <a:blip r:embed="rId4">
            <a:alphaModFix/>
          </a:blip>
          <a:srcRect b="0" l="0" r="0" t="0"/>
          <a:stretch/>
        </p:blipFill>
        <p:spPr>
          <a:xfrm>
            <a:off x="2624" y="3652112"/>
            <a:ext cx="5009881" cy="7087397"/>
          </a:xfrm>
          <a:prstGeom prst="rect">
            <a:avLst/>
          </a:prstGeom>
          <a:noFill/>
          <a:ln>
            <a:noFill/>
          </a:ln>
        </p:spPr>
      </p:pic>
      <p:pic>
        <p:nvPicPr>
          <p:cNvPr id="124" name="Google Shape;124;p3"/>
          <p:cNvPicPr preferRelativeResize="0"/>
          <p:nvPr/>
        </p:nvPicPr>
        <p:blipFill rotWithShape="1">
          <a:blip r:embed="rId5">
            <a:alphaModFix/>
          </a:blip>
          <a:srcRect b="0" l="0" r="0" t="0"/>
          <a:stretch/>
        </p:blipFill>
        <p:spPr>
          <a:xfrm>
            <a:off x="5771501" y="1614487"/>
            <a:ext cx="885484" cy="26565"/>
          </a:xfrm>
          <a:prstGeom prst="rect">
            <a:avLst/>
          </a:prstGeom>
          <a:noFill/>
          <a:ln>
            <a:noFill/>
          </a:ln>
        </p:spPr>
      </p:pic>
      <p:pic>
        <p:nvPicPr>
          <p:cNvPr id="125" name="Google Shape;125;p3"/>
          <p:cNvPicPr preferRelativeResize="0"/>
          <p:nvPr/>
        </p:nvPicPr>
        <p:blipFill rotWithShape="1">
          <a:blip r:embed="rId6">
            <a:alphaModFix/>
          </a:blip>
          <a:srcRect b="0" l="0" r="0" t="0"/>
          <a:stretch/>
        </p:blipFill>
        <p:spPr>
          <a:xfrm>
            <a:off x="5671655" y="1247620"/>
            <a:ext cx="6228571" cy="47619"/>
          </a:xfrm>
          <a:prstGeom prst="rect">
            <a:avLst/>
          </a:prstGeom>
          <a:noFill/>
          <a:ln>
            <a:noFill/>
          </a:ln>
        </p:spPr>
      </p:pic>
      <p:pic>
        <p:nvPicPr>
          <p:cNvPr id="126" name="Google Shape;126;p3"/>
          <p:cNvPicPr preferRelativeResize="0"/>
          <p:nvPr/>
        </p:nvPicPr>
        <p:blipFill rotWithShape="1">
          <a:blip r:embed="rId7">
            <a:alphaModFix/>
          </a:blip>
          <a:srcRect b="0" l="0" r="0" t="0"/>
          <a:stretch/>
        </p:blipFill>
        <p:spPr>
          <a:xfrm>
            <a:off x="5875808" y="10271427"/>
            <a:ext cx="9880923" cy="47619"/>
          </a:xfrm>
          <a:prstGeom prst="rect">
            <a:avLst/>
          </a:prstGeom>
          <a:noFill/>
          <a:ln>
            <a:noFill/>
          </a:ln>
        </p:spPr>
      </p:pic>
      <p:sp>
        <p:nvSpPr>
          <p:cNvPr id="127" name="Google Shape;127;p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8" name="Google Shape;128;p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12D50"/>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
        <p:nvSpPr>
          <p:cNvPr id="130" name="Google Shape;130;p3"/>
          <p:cNvSpPr txBox="1"/>
          <p:nvPr/>
        </p:nvSpPr>
        <p:spPr>
          <a:xfrm>
            <a:off x="5717484" y="1888124"/>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31" name="Google Shape;131;p3"/>
          <p:cNvSpPr txBox="1"/>
          <p:nvPr/>
        </p:nvSpPr>
        <p:spPr>
          <a:xfrm>
            <a:off x="5652375" y="2147887"/>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01</a:t>
            </a:r>
            <a:endParaRPr b="0" i="0" sz="1400" u="none" cap="none" strike="noStrike">
              <a:solidFill>
                <a:srgbClr val="212D50"/>
              </a:solidFill>
              <a:latin typeface="Arial"/>
              <a:ea typeface="Arial"/>
              <a:cs typeface="Arial"/>
              <a:sym typeface="Arial"/>
            </a:endParaRPr>
          </a:p>
        </p:txBody>
      </p:sp>
      <p:sp>
        <p:nvSpPr>
          <p:cNvPr id="132" name="Google Shape;132;p3"/>
          <p:cNvSpPr txBox="1"/>
          <p:nvPr/>
        </p:nvSpPr>
        <p:spPr>
          <a:xfrm>
            <a:off x="6831334" y="1824664"/>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1. 프로젝트 개요</a:t>
            </a:r>
            <a:endParaRPr b="1" i="0" sz="2400" u="none" cap="none" strike="noStrike">
              <a:solidFill>
                <a:srgbClr val="212D50"/>
              </a:solidFill>
              <a:latin typeface="Arial"/>
              <a:ea typeface="Arial"/>
              <a:cs typeface="Arial"/>
              <a:sym typeface="Arial"/>
            </a:endParaRPr>
          </a:p>
        </p:txBody>
      </p:sp>
      <p:sp>
        <p:nvSpPr>
          <p:cNvPr id="133" name="Google Shape;133;p3"/>
          <p:cNvSpPr txBox="1"/>
          <p:nvPr/>
        </p:nvSpPr>
        <p:spPr>
          <a:xfrm>
            <a:off x="6831334" y="36718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2. 데이터</a:t>
            </a:r>
            <a:endParaRPr b="1" i="0" sz="2400" u="none" cap="none" strike="noStrike">
              <a:solidFill>
                <a:srgbClr val="212D50"/>
              </a:solidFill>
              <a:latin typeface="Arial"/>
              <a:ea typeface="Arial"/>
              <a:cs typeface="Arial"/>
              <a:sym typeface="Arial"/>
            </a:endParaRPr>
          </a:p>
        </p:txBody>
      </p:sp>
      <p:sp>
        <p:nvSpPr>
          <p:cNvPr id="134" name="Google Shape;134;p3"/>
          <p:cNvSpPr txBox="1"/>
          <p:nvPr/>
        </p:nvSpPr>
        <p:spPr>
          <a:xfrm>
            <a:off x="7096053" y="2300287"/>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프로젝트 기획 배경 및 목표</a:t>
            </a:r>
            <a:endParaRPr b="0" i="0" sz="2000" u="none" cap="none" strike="noStrike">
              <a:solidFill>
                <a:srgbClr val="212D50"/>
              </a:solidFill>
              <a:latin typeface="Arial"/>
              <a:ea typeface="Arial"/>
              <a:cs typeface="Arial"/>
              <a:sym typeface="Arial"/>
            </a:endParaRPr>
          </a:p>
        </p:txBody>
      </p:sp>
      <p:sp>
        <p:nvSpPr>
          <p:cNvPr id="135" name="Google Shape;135;p3"/>
          <p:cNvSpPr txBox="1"/>
          <p:nvPr/>
        </p:nvSpPr>
        <p:spPr>
          <a:xfrm>
            <a:off x="10462203" y="2300287"/>
            <a:ext cx="1120691" cy="369332"/>
          </a:xfrm>
          <a:prstGeom prst="rect">
            <a:avLst/>
          </a:prstGeom>
          <a:noFill/>
          <a:ln>
            <a:noFill/>
          </a:ln>
        </p:spPr>
        <p:txBody>
          <a:bodyPr anchorCtr="0" anchor="t" bIns="45700" lIns="91425" spcFirstLastPara="1" rIns="91425" wrap="square" tIns="45700">
            <a:spAutoFit/>
          </a:bodyPr>
          <a:lstStyle/>
          <a:p>
            <a:pPr indent="45720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6" name="Google Shape;136;p3"/>
          <p:cNvCxnSpPr/>
          <p:nvPr/>
        </p:nvCxnSpPr>
        <p:spPr>
          <a:xfrm>
            <a:off x="7136135" y="2761952"/>
            <a:ext cx="4421616" cy="0"/>
          </a:xfrm>
          <a:prstGeom prst="straightConnector1">
            <a:avLst/>
          </a:prstGeom>
          <a:noFill/>
          <a:ln cap="flat" cmpd="sng" w="9525">
            <a:solidFill>
              <a:srgbClr val="475F74"/>
            </a:solidFill>
            <a:prstDash val="solid"/>
            <a:round/>
            <a:headEnd len="sm" w="sm" type="none"/>
            <a:tailEnd len="sm" w="sm" type="none"/>
          </a:ln>
        </p:spPr>
      </p:cxnSp>
      <p:sp>
        <p:nvSpPr>
          <p:cNvPr id="137" name="Google Shape;137;p3"/>
          <p:cNvSpPr txBox="1"/>
          <p:nvPr/>
        </p:nvSpPr>
        <p:spPr>
          <a:xfrm>
            <a:off x="7096053" y="2910649"/>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구성원 및 역할</a:t>
            </a:r>
            <a:endParaRPr b="0" i="0" sz="2000" u="none" cap="none" strike="noStrike">
              <a:solidFill>
                <a:srgbClr val="212D50"/>
              </a:solidFill>
              <a:latin typeface="Arial"/>
              <a:ea typeface="Arial"/>
              <a:cs typeface="Arial"/>
              <a:sym typeface="Arial"/>
            </a:endParaRPr>
          </a:p>
        </p:txBody>
      </p:sp>
      <p:sp>
        <p:nvSpPr>
          <p:cNvPr id="138" name="Google Shape;138;p3"/>
          <p:cNvSpPr txBox="1"/>
          <p:nvPr/>
        </p:nvSpPr>
        <p:spPr>
          <a:xfrm>
            <a:off x="10462203" y="2910649"/>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9</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9" name="Google Shape;139;p3"/>
          <p:cNvCxnSpPr/>
          <p:nvPr/>
        </p:nvCxnSpPr>
        <p:spPr>
          <a:xfrm>
            <a:off x="7136135" y="3372314"/>
            <a:ext cx="4421616" cy="0"/>
          </a:xfrm>
          <a:prstGeom prst="straightConnector1">
            <a:avLst/>
          </a:prstGeom>
          <a:noFill/>
          <a:ln cap="flat" cmpd="sng" w="9525">
            <a:solidFill>
              <a:srgbClr val="475F74"/>
            </a:solidFill>
            <a:prstDash val="solid"/>
            <a:round/>
            <a:headEnd len="sm" w="sm" type="none"/>
            <a:tailEnd len="sm" w="sm" type="none"/>
          </a:ln>
        </p:spPr>
      </p:cxnSp>
      <p:sp>
        <p:nvSpPr>
          <p:cNvPr id="140" name="Google Shape;140;p3"/>
          <p:cNvSpPr txBox="1"/>
          <p:nvPr/>
        </p:nvSpPr>
        <p:spPr>
          <a:xfrm>
            <a:off x="7145094" y="41527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데이터 수집</a:t>
            </a:r>
            <a:endParaRPr b="0" i="0" sz="2000" u="none" cap="none" strike="noStrike">
              <a:solidFill>
                <a:srgbClr val="212D50"/>
              </a:solidFill>
              <a:latin typeface="Arial"/>
              <a:ea typeface="Arial"/>
              <a:cs typeface="Arial"/>
              <a:sym typeface="Arial"/>
            </a:endParaRPr>
          </a:p>
        </p:txBody>
      </p:sp>
      <p:sp>
        <p:nvSpPr>
          <p:cNvPr id="141" name="Google Shape;141;p3"/>
          <p:cNvSpPr txBox="1"/>
          <p:nvPr/>
        </p:nvSpPr>
        <p:spPr>
          <a:xfrm>
            <a:off x="10511244" y="41527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11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2" name="Google Shape;142;p3"/>
          <p:cNvCxnSpPr/>
          <p:nvPr/>
        </p:nvCxnSpPr>
        <p:spPr>
          <a:xfrm>
            <a:off x="7185176" y="4614398"/>
            <a:ext cx="4421700" cy="0"/>
          </a:xfrm>
          <a:prstGeom prst="straightConnector1">
            <a:avLst/>
          </a:prstGeom>
          <a:noFill/>
          <a:ln cap="flat" cmpd="sng" w="9525">
            <a:solidFill>
              <a:srgbClr val="475F74"/>
            </a:solidFill>
            <a:prstDash val="solid"/>
            <a:round/>
            <a:headEnd len="sm" w="sm" type="none"/>
            <a:tailEnd len="sm" w="sm" type="none"/>
          </a:ln>
        </p:spPr>
      </p:cxnSp>
      <p:sp>
        <p:nvSpPr>
          <p:cNvPr id="143" name="Google Shape;143;p3"/>
          <p:cNvSpPr txBox="1"/>
          <p:nvPr/>
        </p:nvSpPr>
        <p:spPr>
          <a:xfrm>
            <a:off x="7145094" y="4763095"/>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데이터 </a:t>
            </a:r>
            <a:r>
              <a:rPr lang="en-US" sz="2000">
                <a:solidFill>
                  <a:srgbClr val="212D50"/>
                </a:solidFill>
              </a:rPr>
              <a:t>전처리</a:t>
            </a:r>
            <a:endParaRPr b="0" i="0" sz="2000" u="none" cap="none" strike="noStrike">
              <a:solidFill>
                <a:srgbClr val="212D50"/>
              </a:solidFill>
              <a:latin typeface="Arial"/>
              <a:ea typeface="Arial"/>
              <a:cs typeface="Arial"/>
              <a:sym typeface="Arial"/>
            </a:endParaRPr>
          </a:p>
        </p:txBody>
      </p:sp>
      <p:sp>
        <p:nvSpPr>
          <p:cNvPr id="144" name="Google Shape;144;p3"/>
          <p:cNvSpPr txBox="1"/>
          <p:nvPr/>
        </p:nvSpPr>
        <p:spPr>
          <a:xfrm>
            <a:off x="10511244" y="4763095"/>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5" name="Google Shape;145;p3"/>
          <p:cNvCxnSpPr/>
          <p:nvPr/>
        </p:nvCxnSpPr>
        <p:spPr>
          <a:xfrm>
            <a:off x="7185176" y="5224760"/>
            <a:ext cx="4421700" cy="0"/>
          </a:xfrm>
          <a:prstGeom prst="straightConnector1">
            <a:avLst/>
          </a:prstGeom>
          <a:noFill/>
          <a:ln cap="flat" cmpd="sng" w="9525">
            <a:solidFill>
              <a:srgbClr val="475F74"/>
            </a:solidFill>
            <a:prstDash val="solid"/>
            <a:round/>
            <a:headEnd len="sm" w="sm" type="none"/>
            <a:tailEnd len="sm" w="sm" type="none"/>
          </a:ln>
        </p:spPr>
      </p:cxnSp>
      <p:pic>
        <p:nvPicPr>
          <p:cNvPr id="146" name="Google Shape;146;p3"/>
          <p:cNvPicPr preferRelativeResize="0"/>
          <p:nvPr/>
        </p:nvPicPr>
        <p:blipFill rotWithShape="1">
          <a:blip r:embed="rId8">
            <a:alphaModFix/>
          </a:blip>
          <a:srcRect b="0" l="0" r="0" t="0"/>
          <a:stretch/>
        </p:blipFill>
        <p:spPr>
          <a:xfrm>
            <a:off x="5836610" y="6221138"/>
            <a:ext cx="885484" cy="26565"/>
          </a:xfrm>
          <a:prstGeom prst="rect">
            <a:avLst/>
          </a:prstGeom>
          <a:noFill/>
          <a:ln>
            <a:noFill/>
          </a:ln>
        </p:spPr>
      </p:pic>
      <p:sp>
        <p:nvSpPr>
          <p:cNvPr id="147" name="Google Shape;147;p3"/>
          <p:cNvSpPr txBox="1"/>
          <p:nvPr/>
        </p:nvSpPr>
        <p:spPr>
          <a:xfrm>
            <a:off x="5782593" y="6418575"/>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48" name="Google Shape;148;p3"/>
          <p:cNvSpPr txBox="1"/>
          <p:nvPr/>
        </p:nvSpPr>
        <p:spPr>
          <a:xfrm>
            <a:off x="5717484" y="6678338"/>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02</a:t>
            </a:r>
            <a:endParaRPr b="0" i="0" sz="1400" u="none" cap="none" strike="noStrike">
              <a:solidFill>
                <a:srgbClr val="212D50"/>
              </a:solidFill>
              <a:latin typeface="Arial"/>
              <a:ea typeface="Arial"/>
              <a:cs typeface="Arial"/>
              <a:sym typeface="Arial"/>
            </a:endParaRPr>
          </a:p>
        </p:txBody>
      </p:sp>
      <p:sp>
        <p:nvSpPr>
          <p:cNvPr id="149" name="Google Shape;149;p3"/>
          <p:cNvSpPr txBox="1"/>
          <p:nvPr/>
        </p:nvSpPr>
        <p:spPr>
          <a:xfrm>
            <a:off x="6714074" y="6318736"/>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감성 분석</a:t>
            </a:r>
            <a:endParaRPr b="1" i="0" sz="2400" u="none" cap="none" strike="noStrike">
              <a:solidFill>
                <a:srgbClr val="212D50"/>
              </a:solidFill>
              <a:latin typeface="Arial"/>
              <a:ea typeface="Arial"/>
              <a:cs typeface="Arial"/>
              <a:sym typeface="Arial"/>
            </a:endParaRPr>
          </a:p>
        </p:txBody>
      </p:sp>
      <p:sp>
        <p:nvSpPr>
          <p:cNvPr id="150" name="Google Shape;150;p3"/>
          <p:cNvSpPr txBox="1"/>
          <p:nvPr/>
        </p:nvSpPr>
        <p:spPr>
          <a:xfrm>
            <a:off x="7027834" y="6799582"/>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감성 사전</a:t>
            </a:r>
            <a:endParaRPr b="0" i="0" sz="2000" u="none" cap="none" strike="noStrike">
              <a:solidFill>
                <a:srgbClr val="212D50"/>
              </a:solidFill>
              <a:latin typeface="Arial"/>
              <a:ea typeface="Arial"/>
              <a:cs typeface="Arial"/>
              <a:sym typeface="Arial"/>
            </a:endParaRPr>
          </a:p>
        </p:txBody>
      </p:sp>
      <p:sp>
        <p:nvSpPr>
          <p:cNvPr id="151" name="Google Shape;151;p3"/>
          <p:cNvSpPr txBox="1"/>
          <p:nvPr/>
        </p:nvSpPr>
        <p:spPr>
          <a:xfrm>
            <a:off x="10393984" y="6799582"/>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23</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2" name="Google Shape;152;p3"/>
          <p:cNvCxnSpPr/>
          <p:nvPr/>
        </p:nvCxnSpPr>
        <p:spPr>
          <a:xfrm>
            <a:off x="7067916" y="7261247"/>
            <a:ext cx="4421700" cy="0"/>
          </a:xfrm>
          <a:prstGeom prst="straightConnector1">
            <a:avLst/>
          </a:prstGeom>
          <a:noFill/>
          <a:ln cap="flat" cmpd="sng" w="9525">
            <a:solidFill>
              <a:srgbClr val="475F74"/>
            </a:solidFill>
            <a:prstDash val="solid"/>
            <a:round/>
            <a:headEnd len="sm" w="sm" type="none"/>
            <a:tailEnd len="sm" w="sm" type="none"/>
          </a:ln>
        </p:spPr>
      </p:cxnSp>
      <p:sp>
        <p:nvSpPr>
          <p:cNvPr id="153" name="Google Shape;153;p3"/>
          <p:cNvSpPr txBox="1"/>
          <p:nvPr/>
        </p:nvSpPr>
        <p:spPr>
          <a:xfrm>
            <a:off x="7027834" y="740994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감성 </a:t>
            </a:r>
            <a:r>
              <a:rPr lang="en-US" sz="2000">
                <a:solidFill>
                  <a:srgbClr val="212D50"/>
                </a:solidFill>
              </a:rPr>
              <a:t>점수</a:t>
            </a:r>
            <a:endParaRPr b="0" i="0" sz="2000" u="none" cap="none" strike="noStrike">
              <a:solidFill>
                <a:srgbClr val="212D50"/>
              </a:solidFill>
              <a:latin typeface="Arial"/>
              <a:ea typeface="Arial"/>
              <a:cs typeface="Arial"/>
              <a:sym typeface="Arial"/>
            </a:endParaRPr>
          </a:p>
        </p:txBody>
      </p:sp>
      <p:sp>
        <p:nvSpPr>
          <p:cNvPr id="154" name="Google Shape;154;p3"/>
          <p:cNvSpPr txBox="1"/>
          <p:nvPr/>
        </p:nvSpPr>
        <p:spPr>
          <a:xfrm>
            <a:off x="10393984" y="740994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5" name="Google Shape;155;p3"/>
          <p:cNvCxnSpPr/>
          <p:nvPr/>
        </p:nvCxnSpPr>
        <p:spPr>
          <a:xfrm>
            <a:off x="7067916" y="7871609"/>
            <a:ext cx="4421700" cy="0"/>
          </a:xfrm>
          <a:prstGeom prst="straightConnector1">
            <a:avLst/>
          </a:prstGeom>
          <a:noFill/>
          <a:ln cap="flat" cmpd="sng" w="9525">
            <a:solidFill>
              <a:srgbClr val="475F74"/>
            </a:solidFill>
            <a:prstDash val="solid"/>
            <a:round/>
            <a:headEnd len="sm" w="sm" type="none"/>
            <a:tailEnd len="sm" w="sm" type="none"/>
          </a:ln>
        </p:spPr>
      </p:cxnSp>
      <p:sp>
        <p:nvSpPr>
          <p:cNvPr id="156" name="Google Shape;156;p3"/>
          <p:cNvSpPr txBox="1"/>
          <p:nvPr/>
        </p:nvSpPr>
        <p:spPr>
          <a:xfrm>
            <a:off x="6688931" y="83345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2</a:t>
            </a:r>
            <a:r>
              <a:rPr b="1" i="0" lang="en-US" sz="2400" u="none" cap="none" strike="noStrike">
                <a:solidFill>
                  <a:srgbClr val="212D50"/>
                </a:solidFill>
                <a:latin typeface="Arial"/>
                <a:ea typeface="Arial"/>
                <a:cs typeface="Arial"/>
                <a:sym typeface="Arial"/>
              </a:rPr>
              <a:t>. 데이터 분석</a:t>
            </a:r>
            <a:endParaRPr b="1" i="0" sz="2400" u="none" cap="none" strike="noStrike">
              <a:solidFill>
                <a:srgbClr val="212D50"/>
              </a:solidFill>
              <a:latin typeface="Arial"/>
              <a:ea typeface="Arial"/>
              <a:cs typeface="Arial"/>
              <a:sym typeface="Arial"/>
            </a:endParaRPr>
          </a:p>
        </p:txBody>
      </p:sp>
      <p:sp>
        <p:nvSpPr>
          <p:cNvPr id="157" name="Google Shape;157;p3"/>
          <p:cNvSpPr txBox="1"/>
          <p:nvPr/>
        </p:nvSpPr>
        <p:spPr>
          <a:xfrm>
            <a:off x="7002691" y="88154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시계열 분석</a:t>
            </a:r>
            <a:endParaRPr b="0" i="0" sz="2000" u="none" cap="none" strike="noStrike">
              <a:solidFill>
                <a:srgbClr val="212D50"/>
              </a:solidFill>
              <a:latin typeface="Arial"/>
              <a:ea typeface="Arial"/>
              <a:cs typeface="Arial"/>
              <a:sym typeface="Arial"/>
            </a:endParaRPr>
          </a:p>
        </p:txBody>
      </p:sp>
      <p:sp>
        <p:nvSpPr>
          <p:cNvPr id="158" name="Google Shape;158;p3"/>
          <p:cNvSpPr txBox="1"/>
          <p:nvPr/>
        </p:nvSpPr>
        <p:spPr>
          <a:xfrm>
            <a:off x="10368841" y="88154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31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9" name="Google Shape;159;p3"/>
          <p:cNvCxnSpPr/>
          <p:nvPr/>
        </p:nvCxnSpPr>
        <p:spPr>
          <a:xfrm>
            <a:off x="7042773" y="9277098"/>
            <a:ext cx="4421700" cy="0"/>
          </a:xfrm>
          <a:prstGeom prst="straightConnector1">
            <a:avLst/>
          </a:prstGeom>
          <a:noFill/>
          <a:ln cap="flat" cmpd="sng" w="9525">
            <a:solidFill>
              <a:srgbClr val="475F74"/>
            </a:solidFill>
            <a:prstDash val="solid"/>
            <a:round/>
            <a:headEnd len="sm" w="sm" type="none"/>
            <a:tailEnd len="sm" w="sm" type="none"/>
          </a:ln>
        </p:spPr>
      </p:cxnSp>
      <p:pic>
        <p:nvPicPr>
          <p:cNvPr id="160" name="Google Shape;160;p3"/>
          <p:cNvPicPr preferRelativeResize="0"/>
          <p:nvPr/>
        </p:nvPicPr>
        <p:blipFill rotWithShape="1">
          <a:blip r:embed="rId9">
            <a:alphaModFix/>
          </a:blip>
          <a:srcRect b="0" l="0" r="0" t="0"/>
          <a:stretch/>
        </p:blipFill>
        <p:spPr>
          <a:xfrm>
            <a:off x="12601946" y="3341590"/>
            <a:ext cx="885484" cy="26565"/>
          </a:xfrm>
          <a:prstGeom prst="rect">
            <a:avLst/>
          </a:prstGeom>
          <a:noFill/>
          <a:ln>
            <a:noFill/>
          </a:ln>
        </p:spPr>
      </p:pic>
      <p:sp>
        <p:nvSpPr>
          <p:cNvPr id="161" name="Google Shape;161;p3"/>
          <p:cNvSpPr txBox="1"/>
          <p:nvPr/>
        </p:nvSpPr>
        <p:spPr>
          <a:xfrm>
            <a:off x="12547929" y="3615227"/>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62" name="Google Shape;162;p3"/>
          <p:cNvSpPr txBox="1"/>
          <p:nvPr/>
        </p:nvSpPr>
        <p:spPr>
          <a:xfrm>
            <a:off x="12482820" y="3874990"/>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03</a:t>
            </a:r>
            <a:endParaRPr b="0" i="0" sz="1400" u="none" cap="none" strike="noStrike">
              <a:solidFill>
                <a:srgbClr val="212D50"/>
              </a:solidFill>
              <a:latin typeface="Arial"/>
              <a:ea typeface="Arial"/>
              <a:cs typeface="Arial"/>
              <a:sym typeface="Arial"/>
            </a:endParaRPr>
          </a:p>
        </p:txBody>
      </p:sp>
      <p:sp>
        <p:nvSpPr>
          <p:cNvPr id="163" name="Google Shape;163;p3"/>
          <p:cNvSpPr txBox="1"/>
          <p:nvPr/>
        </p:nvSpPr>
        <p:spPr>
          <a:xfrm>
            <a:off x="13479409" y="3515388"/>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i="0" lang="en-US" sz="2400" u="none" cap="none" strike="noStrike">
                <a:solidFill>
                  <a:srgbClr val="212D50"/>
                </a:solidFill>
                <a:latin typeface="Arial"/>
                <a:ea typeface="Arial"/>
                <a:cs typeface="Arial"/>
                <a:sym typeface="Arial"/>
              </a:rPr>
              <a:t>웹 페이지 구현</a:t>
            </a:r>
            <a:endParaRPr b="1" i="0" sz="2400" u="none" cap="none" strike="noStrike">
              <a:solidFill>
                <a:srgbClr val="212D50"/>
              </a:solidFill>
              <a:latin typeface="Arial"/>
              <a:ea typeface="Arial"/>
              <a:cs typeface="Arial"/>
              <a:sym typeface="Arial"/>
            </a:endParaRPr>
          </a:p>
        </p:txBody>
      </p:sp>
      <p:sp>
        <p:nvSpPr>
          <p:cNvPr id="164" name="Google Shape;164;p3"/>
          <p:cNvSpPr txBox="1"/>
          <p:nvPr/>
        </p:nvSpPr>
        <p:spPr>
          <a:xfrm>
            <a:off x="13793170" y="3996234"/>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웹 페이지 프로세스</a:t>
            </a:r>
            <a:endParaRPr b="0" i="0" sz="2000" u="none" cap="none" strike="noStrike">
              <a:solidFill>
                <a:srgbClr val="212D50"/>
              </a:solidFill>
              <a:latin typeface="Arial"/>
              <a:ea typeface="Arial"/>
              <a:cs typeface="Arial"/>
              <a:sym typeface="Arial"/>
            </a:endParaRPr>
          </a:p>
        </p:txBody>
      </p:sp>
      <p:sp>
        <p:nvSpPr>
          <p:cNvPr id="165" name="Google Shape;165;p3"/>
          <p:cNvSpPr txBox="1"/>
          <p:nvPr/>
        </p:nvSpPr>
        <p:spPr>
          <a:xfrm>
            <a:off x="17159320" y="3996234"/>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46</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6" name="Google Shape;166;p3"/>
          <p:cNvCxnSpPr/>
          <p:nvPr/>
        </p:nvCxnSpPr>
        <p:spPr>
          <a:xfrm>
            <a:off x="13833252" y="4457899"/>
            <a:ext cx="4421616" cy="0"/>
          </a:xfrm>
          <a:prstGeom prst="straightConnector1">
            <a:avLst/>
          </a:prstGeom>
          <a:noFill/>
          <a:ln cap="flat" cmpd="sng" w="9525">
            <a:solidFill>
              <a:srgbClr val="475F74"/>
            </a:solidFill>
            <a:prstDash val="solid"/>
            <a:round/>
            <a:headEnd len="sm" w="sm" type="none"/>
            <a:tailEnd len="sm" w="sm" type="none"/>
          </a:ln>
        </p:spPr>
      </p:cxnSp>
      <p:sp>
        <p:nvSpPr>
          <p:cNvPr id="167" name="Google Shape;167;p3"/>
          <p:cNvSpPr txBox="1"/>
          <p:nvPr/>
        </p:nvSpPr>
        <p:spPr>
          <a:xfrm>
            <a:off x="13793170" y="4606596"/>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웹 페이지 화면</a:t>
            </a:r>
            <a:endParaRPr b="0" i="0" sz="2000" u="none" cap="none" strike="noStrike">
              <a:solidFill>
                <a:srgbClr val="212D50"/>
              </a:solidFill>
              <a:latin typeface="Arial"/>
              <a:ea typeface="Arial"/>
              <a:cs typeface="Arial"/>
              <a:sym typeface="Arial"/>
            </a:endParaRPr>
          </a:p>
        </p:txBody>
      </p:sp>
      <p:sp>
        <p:nvSpPr>
          <p:cNvPr id="168" name="Google Shape;168;p3"/>
          <p:cNvSpPr txBox="1"/>
          <p:nvPr/>
        </p:nvSpPr>
        <p:spPr>
          <a:xfrm>
            <a:off x="17159320" y="4606596"/>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48</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9" name="Google Shape;169;p3"/>
          <p:cNvCxnSpPr/>
          <p:nvPr/>
        </p:nvCxnSpPr>
        <p:spPr>
          <a:xfrm>
            <a:off x="13833252" y="5068261"/>
            <a:ext cx="4421616" cy="0"/>
          </a:xfrm>
          <a:prstGeom prst="straightConnector1">
            <a:avLst/>
          </a:prstGeom>
          <a:noFill/>
          <a:ln cap="flat" cmpd="sng" w="9525">
            <a:solidFill>
              <a:srgbClr val="475F74"/>
            </a:solidFill>
            <a:prstDash val="solid"/>
            <a:round/>
            <a:headEnd len="sm" w="sm" type="none"/>
            <a:tailEnd len="sm" w="sm" type="none"/>
          </a:ln>
        </p:spPr>
      </p:cxnSp>
      <p:sp>
        <p:nvSpPr>
          <p:cNvPr id="170" name="Google Shape;170;p3"/>
          <p:cNvSpPr txBox="1"/>
          <p:nvPr/>
        </p:nvSpPr>
        <p:spPr>
          <a:xfrm>
            <a:off x="13454267" y="671162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lang="en-US" sz="2400">
                <a:solidFill>
                  <a:srgbClr val="212D50"/>
                </a:solidFill>
              </a:rPr>
              <a:t>발전방향 및 느낀점</a:t>
            </a:r>
            <a:endParaRPr b="1" i="0" sz="2400" u="none" cap="none" strike="noStrike">
              <a:solidFill>
                <a:srgbClr val="212D50"/>
              </a:solidFill>
              <a:latin typeface="Arial"/>
              <a:ea typeface="Arial"/>
              <a:cs typeface="Arial"/>
              <a:sym typeface="Arial"/>
            </a:endParaRPr>
          </a:p>
        </p:txBody>
      </p:sp>
      <p:sp>
        <p:nvSpPr>
          <p:cNvPr id="171" name="Google Shape;171;p3"/>
          <p:cNvSpPr txBox="1"/>
          <p:nvPr/>
        </p:nvSpPr>
        <p:spPr>
          <a:xfrm>
            <a:off x="13768027" y="721152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a:t>
            </a:r>
            <a:r>
              <a:rPr lang="en-US" sz="2000">
                <a:solidFill>
                  <a:srgbClr val="212D50"/>
                </a:solidFill>
              </a:rPr>
              <a:t>한계점 및 발전방향</a:t>
            </a:r>
            <a:endParaRPr b="0" i="0" sz="2000" u="none" cap="none" strike="noStrike">
              <a:solidFill>
                <a:srgbClr val="212D50"/>
              </a:solidFill>
              <a:latin typeface="Arial"/>
              <a:ea typeface="Arial"/>
              <a:cs typeface="Arial"/>
              <a:sym typeface="Arial"/>
            </a:endParaRPr>
          </a:p>
        </p:txBody>
      </p:sp>
      <p:sp>
        <p:nvSpPr>
          <p:cNvPr id="172" name="Google Shape;172;p3"/>
          <p:cNvSpPr txBox="1"/>
          <p:nvPr/>
        </p:nvSpPr>
        <p:spPr>
          <a:xfrm>
            <a:off x="17134177" y="721152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55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73" name="Google Shape;173;p3"/>
          <p:cNvCxnSpPr/>
          <p:nvPr/>
        </p:nvCxnSpPr>
        <p:spPr>
          <a:xfrm>
            <a:off x="13808109" y="7673188"/>
            <a:ext cx="4421700" cy="0"/>
          </a:xfrm>
          <a:prstGeom prst="straightConnector1">
            <a:avLst/>
          </a:prstGeom>
          <a:noFill/>
          <a:ln cap="flat" cmpd="sng" w="9525">
            <a:solidFill>
              <a:srgbClr val="475F74"/>
            </a:solidFill>
            <a:prstDash val="solid"/>
            <a:round/>
            <a:headEnd len="sm" w="sm" type="none"/>
            <a:tailEnd len="sm" w="sm" type="none"/>
          </a:ln>
        </p:spPr>
      </p:cxnSp>
      <p:sp>
        <p:nvSpPr>
          <p:cNvPr id="174" name="Google Shape;174;p3"/>
          <p:cNvSpPr txBox="1"/>
          <p:nvPr/>
        </p:nvSpPr>
        <p:spPr>
          <a:xfrm>
            <a:off x="13768027" y="78218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a:t>
            </a:r>
            <a:r>
              <a:rPr lang="en-US" sz="2000">
                <a:solidFill>
                  <a:srgbClr val="212D50"/>
                </a:solidFill>
              </a:rPr>
              <a:t>느낀점</a:t>
            </a:r>
            <a:endParaRPr b="0" i="0" sz="2000" u="none" cap="none" strike="noStrike">
              <a:solidFill>
                <a:srgbClr val="212D50"/>
              </a:solidFill>
              <a:latin typeface="Arial"/>
              <a:ea typeface="Arial"/>
              <a:cs typeface="Arial"/>
              <a:sym typeface="Arial"/>
            </a:endParaRPr>
          </a:p>
        </p:txBody>
      </p:sp>
      <p:sp>
        <p:nvSpPr>
          <p:cNvPr id="175" name="Google Shape;175;p3"/>
          <p:cNvSpPr txBox="1"/>
          <p:nvPr/>
        </p:nvSpPr>
        <p:spPr>
          <a:xfrm>
            <a:off x="17134177" y="78218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56P</a:t>
            </a:r>
            <a:endParaRPr b="0" i="0" sz="1400" u="none" cap="none" strike="noStrike">
              <a:solidFill>
                <a:srgbClr val="000000"/>
              </a:solidFill>
              <a:latin typeface="Arial"/>
              <a:ea typeface="Arial"/>
              <a:cs typeface="Arial"/>
              <a:sym typeface="Arial"/>
            </a:endParaRPr>
          </a:p>
        </p:txBody>
      </p:sp>
      <p:cxnSp>
        <p:nvCxnSpPr>
          <p:cNvPr id="176" name="Google Shape;176;p3"/>
          <p:cNvCxnSpPr/>
          <p:nvPr/>
        </p:nvCxnSpPr>
        <p:spPr>
          <a:xfrm>
            <a:off x="13808109" y="8283549"/>
            <a:ext cx="4421700" cy="0"/>
          </a:xfrm>
          <a:prstGeom prst="straightConnector1">
            <a:avLst/>
          </a:prstGeom>
          <a:noFill/>
          <a:ln cap="flat" cmpd="sng" w="9525">
            <a:solidFill>
              <a:srgbClr val="475F74"/>
            </a:solidFill>
            <a:prstDash val="solid"/>
            <a:round/>
            <a:headEnd len="sm" w="sm" type="none"/>
            <a:tailEnd len="sm" w="sm" type="none"/>
          </a:ln>
        </p:spPr>
      </p:cxnSp>
      <p:pic>
        <p:nvPicPr>
          <p:cNvPr id="177" name="Google Shape;177;p3"/>
          <p:cNvPicPr preferRelativeResize="0"/>
          <p:nvPr/>
        </p:nvPicPr>
        <p:blipFill rotWithShape="1">
          <a:blip r:embed="rId10">
            <a:alphaModFix/>
          </a:blip>
          <a:srcRect b="0" l="0" r="0" t="0"/>
          <a:stretch/>
        </p:blipFill>
        <p:spPr>
          <a:xfrm>
            <a:off x="19299484" y="1295239"/>
            <a:ext cx="5314950" cy="7753350"/>
          </a:xfrm>
          <a:prstGeom prst="rect">
            <a:avLst/>
          </a:prstGeom>
          <a:noFill/>
          <a:ln>
            <a:noFill/>
          </a:ln>
        </p:spPr>
      </p:pic>
      <p:sp>
        <p:nvSpPr>
          <p:cNvPr id="178" name="Google Shape;178;p3"/>
          <p:cNvSpPr txBox="1"/>
          <p:nvPr/>
        </p:nvSpPr>
        <p:spPr>
          <a:xfrm>
            <a:off x="7002678" y="93718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앙상블</a:t>
            </a:r>
            <a:endParaRPr b="0" i="0" sz="2000" u="none" cap="none" strike="noStrike">
              <a:solidFill>
                <a:srgbClr val="212D50"/>
              </a:solidFill>
              <a:latin typeface="Arial"/>
              <a:ea typeface="Arial"/>
              <a:cs typeface="Arial"/>
              <a:sym typeface="Arial"/>
            </a:endParaRPr>
          </a:p>
        </p:txBody>
      </p:sp>
      <p:sp>
        <p:nvSpPr>
          <p:cNvPr id="179" name="Google Shape;179;p3"/>
          <p:cNvSpPr txBox="1"/>
          <p:nvPr/>
        </p:nvSpPr>
        <p:spPr>
          <a:xfrm>
            <a:off x="10368778" y="9447208"/>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0" name="Google Shape;180;p3"/>
          <p:cNvCxnSpPr/>
          <p:nvPr/>
        </p:nvCxnSpPr>
        <p:spPr>
          <a:xfrm>
            <a:off x="6993073" y="9816498"/>
            <a:ext cx="4421700" cy="0"/>
          </a:xfrm>
          <a:prstGeom prst="straightConnector1">
            <a:avLst/>
          </a:prstGeom>
          <a:noFill/>
          <a:ln cap="flat" cmpd="sng" w="9525">
            <a:solidFill>
              <a:srgbClr val="475F74"/>
            </a:solidFill>
            <a:prstDash val="solid"/>
            <a:round/>
            <a:headEnd len="sm" w="sm" type="none"/>
            <a:tailEnd len="sm" w="sm" type="none"/>
          </a:ln>
        </p:spPr>
      </p:cxnSp>
      <p:pic>
        <p:nvPicPr>
          <p:cNvPr id="181" name="Google Shape;181;p3"/>
          <p:cNvPicPr preferRelativeResize="0"/>
          <p:nvPr/>
        </p:nvPicPr>
        <p:blipFill rotWithShape="1">
          <a:blip r:embed="rId9">
            <a:alphaModFix/>
          </a:blip>
          <a:srcRect b="0" l="0" r="0" t="0"/>
          <a:stretch/>
        </p:blipFill>
        <p:spPr>
          <a:xfrm>
            <a:off x="12601946" y="6221140"/>
            <a:ext cx="885484" cy="26565"/>
          </a:xfrm>
          <a:prstGeom prst="rect">
            <a:avLst/>
          </a:prstGeom>
          <a:noFill/>
          <a:ln>
            <a:noFill/>
          </a:ln>
        </p:spPr>
      </p:pic>
      <p:sp>
        <p:nvSpPr>
          <p:cNvPr id="182" name="Google Shape;182;p3"/>
          <p:cNvSpPr txBox="1"/>
          <p:nvPr/>
        </p:nvSpPr>
        <p:spPr>
          <a:xfrm>
            <a:off x="12580504" y="6435977"/>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83" name="Google Shape;183;p3"/>
          <p:cNvSpPr txBox="1"/>
          <p:nvPr/>
        </p:nvSpPr>
        <p:spPr>
          <a:xfrm>
            <a:off x="12515395" y="6695740"/>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a:t>
            </a:r>
            <a:r>
              <a:rPr lang="en-US" sz="4000">
                <a:solidFill>
                  <a:srgbClr val="212D50"/>
                </a:solidFill>
              </a:rPr>
              <a:t>4</a:t>
            </a:r>
            <a:endParaRPr b="0" i="0" sz="1400" u="none" cap="none" strike="noStrike">
              <a:solidFill>
                <a:srgbClr val="212D50"/>
              </a:solidFill>
              <a:latin typeface="Arial"/>
              <a:ea typeface="Arial"/>
              <a:cs typeface="Arial"/>
              <a:sym typeface="Arial"/>
            </a:endParaRPr>
          </a:p>
        </p:txBody>
      </p:sp>
      <p:sp>
        <p:nvSpPr>
          <p:cNvPr id="184" name="Google Shape;184;p3"/>
          <p:cNvSpPr txBox="1"/>
          <p:nvPr/>
        </p:nvSpPr>
        <p:spPr>
          <a:xfrm>
            <a:off x="7152544" y="5361857"/>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분석 모형</a:t>
            </a:r>
            <a:endParaRPr b="0" i="0" sz="2000" u="none" cap="none" strike="noStrike">
              <a:solidFill>
                <a:srgbClr val="212D50"/>
              </a:solidFill>
              <a:latin typeface="Arial"/>
              <a:ea typeface="Arial"/>
              <a:cs typeface="Arial"/>
              <a:sym typeface="Arial"/>
            </a:endParaRPr>
          </a:p>
        </p:txBody>
      </p:sp>
      <p:sp>
        <p:nvSpPr>
          <p:cNvPr id="185" name="Google Shape;185;p3"/>
          <p:cNvSpPr txBox="1"/>
          <p:nvPr/>
        </p:nvSpPr>
        <p:spPr>
          <a:xfrm>
            <a:off x="10518694" y="5361857"/>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6" name="Google Shape;186;p3"/>
          <p:cNvCxnSpPr/>
          <p:nvPr/>
        </p:nvCxnSpPr>
        <p:spPr>
          <a:xfrm>
            <a:off x="7192626" y="5823523"/>
            <a:ext cx="4421700" cy="0"/>
          </a:xfrm>
          <a:prstGeom prst="straightConnector1">
            <a:avLst/>
          </a:prstGeom>
          <a:noFill/>
          <a:ln cap="flat" cmpd="sng" w="9525">
            <a:solidFill>
              <a:srgbClr val="475F74"/>
            </a:solidFill>
            <a:prstDash val="solid"/>
            <a:round/>
            <a:headEnd len="sm" w="sm" type="none"/>
            <a:tailEnd len="sm" w="sm" type="none"/>
          </a:ln>
        </p:spPr>
      </p:cxnSp>
      <p:sp>
        <p:nvSpPr>
          <p:cNvPr id="187" name="Google Shape;187;p3"/>
          <p:cNvSpPr txBox="1"/>
          <p:nvPr/>
        </p:nvSpPr>
        <p:spPr>
          <a:xfrm>
            <a:off x="13750927" y="84336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참고 자료</a:t>
            </a:r>
            <a:endParaRPr b="0" i="0" sz="2000" u="none" cap="none" strike="noStrike">
              <a:solidFill>
                <a:srgbClr val="212D50"/>
              </a:solidFill>
              <a:latin typeface="Arial"/>
              <a:ea typeface="Arial"/>
              <a:cs typeface="Arial"/>
              <a:sym typeface="Arial"/>
            </a:endParaRPr>
          </a:p>
        </p:txBody>
      </p:sp>
      <p:sp>
        <p:nvSpPr>
          <p:cNvPr id="188" name="Google Shape;188;p3"/>
          <p:cNvSpPr txBox="1"/>
          <p:nvPr/>
        </p:nvSpPr>
        <p:spPr>
          <a:xfrm>
            <a:off x="17117077" y="84336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a:t>
            </a:r>
            <a:r>
              <a:rPr lang="en-US" sz="1800">
                <a:solidFill>
                  <a:srgbClr val="212D50"/>
                </a:solidFill>
              </a:rPr>
              <a:t>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9" name="Google Shape;189;p3"/>
          <p:cNvCxnSpPr/>
          <p:nvPr/>
        </p:nvCxnSpPr>
        <p:spPr>
          <a:xfrm>
            <a:off x="13791009" y="8895349"/>
            <a:ext cx="4421700" cy="0"/>
          </a:xfrm>
          <a:prstGeom prst="straightConnector1">
            <a:avLst/>
          </a:prstGeom>
          <a:noFill/>
          <a:ln cap="flat" cmpd="sng" w="9525">
            <a:solidFill>
              <a:srgbClr val="475F74"/>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904"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918" name="Google Shape;918;p2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919" name="Google Shape;919;p27"/>
          <p:cNvSpPr txBox="1"/>
          <p:nvPr/>
        </p:nvSpPr>
        <p:spPr>
          <a:xfrm>
            <a:off x="1438023" y="2991475"/>
            <a:ext cx="822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921" name="Google Shape;921;p2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922" name="Google Shape;922;p2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923" name="Google Shape;923;p2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2-2</a:t>
            </a:r>
            <a:endParaRPr b="0" i="0" sz="4300" u="none" cap="none" strike="noStrike">
              <a:solidFill>
                <a:srgbClr val="000000"/>
              </a:solidFill>
              <a:latin typeface="Arial"/>
              <a:ea typeface="Arial"/>
              <a:cs typeface="Arial"/>
              <a:sym typeface="Arial"/>
            </a:endParaRPr>
          </a:p>
        </p:txBody>
      </p:sp>
      <p:sp>
        <p:nvSpPr>
          <p:cNvPr id="924" name="Google Shape;924;p27"/>
          <p:cNvSpPr txBox="1"/>
          <p:nvPr/>
        </p:nvSpPr>
        <p:spPr>
          <a:xfrm>
            <a:off x="24914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시계열 분석</a:t>
            </a:r>
            <a:endParaRPr b="1" i="0" sz="2900" u="none" cap="none" strike="noStrike">
              <a:solidFill>
                <a:schemeClr val="lt1"/>
              </a:solidFill>
              <a:latin typeface="Arial"/>
              <a:ea typeface="Arial"/>
              <a:cs typeface="Arial"/>
              <a:sym typeface="Arial"/>
            </a:endParaRPr>
          </a:p>
        </p:txBody>
      </p:sp>
      <p:sp>
        <p:nvSpPr>
          <p:cNvPr id="925" name="Google Shape;925;p27"/>
          <p:cNvSpPr txBox="1"/>
          <p:nvPr/>
        </p:nvSpPr>
        <p:spPr>
          <a:xfrm>
            <a:off x="1438025" y="2991475"/>
            <a:ext cx="99822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데이터 분석</a:t>
            </a:r>
            <a:endParaRPr b="0" i="0" sz="1400" u="none" cap="none" strike="noStrike">
              <a:solidFill>
                <a:srgbClr val="000000"/>
              </a:solidFill>
              <a:latin typeface="Arial"/>
              <a:ea typeface="Arial"/>
              <a:cs typeface="Arial"/>
              <a:sym typeface="Arial"/>
            </a:endParaRPr>
          </a:p>
        </p:txBody>
      </p:sp>
      <p:sp>
        <p:nvSpPr>
          <p:cNvPr id="926" name="Google Shape;926;p27"/>
          <p:cNvSpPr txBox="1"/>
          <p:nvPr/>
        </p:nvSpPr>
        <p:spPr>
          <a:xfrm>
            <a:off x="24914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앙상블</a:t>
            </a:r>
            <a:endParaRPr b="1" i="0" sz="2900" u="none" cap="none" strike="noStrike">
              <a:solidFill>
                <a:schemeClr val="lt1"/>
              </a:solidFill>
              <a:latin typeface="Arial"/>
              <a:ea typeface="Arial"/>
              <a:cs typeface="Arial"/>
              <a:sym typeface="Arial"/>
            </a:endParaRPr>
          </a:p>
        </p:txBody>
      </p:sp>
      <p:sp>
        <p:nvSpPr>
          <p:cNvPr id="927" name="Google Shape;927;p2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35" name="Google Shape;935;p2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36" name="Google Shape;936;p2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37" name="Google Shape;937;p28"/>
          <p:cNvSpPr txBox="1"/>
          <p:nvPr/>
        </p:nvSpPr>
        <p:spPr>
          <a:xfrm>
            <a:off x="5734050" y="2071675"/>
            <a:ext cx="5853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pic>
        <p:nvPicPr>
          <p:cNvPr id="938" name="Google Shape;938;p28"/>
          <p:cNvPicPr preferRelativeResize="0"/>
          <p:nvPr/>
        </p:nvPicPr>
        <p:blipFill rotWithShape="1">
          <a:blip r:embed="rId3">
            <a:alphaModFix/>
          </a:blip>
          <a:srcRect b="0" l="0" r="0" t="0"/>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b="0" l="0" r="0" t="0"/>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fmla="val 50000" name="adj1"/>
              <a:gd fmla="val 62673" name="adj2"/>
            </a:avLst>
          </a:prstGeom>
          <a:solidFill>
            <a:srgbClr val="C05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txBox="1"/>
          <p:nvPr/>
        </p:nvSpPr>
        <p:spPr>
          <a:xfrm>
            <a:off x="6379346" y="6071770"/>
            <a:ext cx="2538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US" sz="1700" u="none" cap="none" strike="noStrike">
                <a:solidFill>
                  <a:srgbClr val="C0504D"/>
                </a:solidFill>
                <a:highlight>
                  <a:srgbClr val="FFFFFF"/>
                </a:highlight>
                <a:latin typeface="Arial"/>
                <a:ea typeface="Arial"/>
                <a:cs typeface="Arial"/>
                <a:sym typeface="Arial"/>
              </a:rPr>
              <a:t>로그 변환과 차분 진행</a:t>
            </a:r>
            <a:endParaRPr b="1" i="0" sz="1700" u="none" cap="none" strike="noStrike">
              <a:solidFill>
                <a:srgbClr val="C0504D"/>
              </a:solidFill>
              <a:latin typeface="Roboto"/>
              <a:ea typeface="Roboto"/>
              <a:cs typeface="Roboto"/>
              <a:sym typeface="Roboto"/>
            </a:endParaRPr>
          </a:p>
        </p:txBody>
      </p:sp>
      <p:pic>
        <p:nvPicPr>
          <p:cNvPr id="942" name="Google Shape;942;p28"/>
          <p:cNvPicPr preferRelativeResize="0"/>
          <p:nvPr/>
        </p:nvPicPr>
        <p:blipFill rotWithShape="1">
          <a:blip r:embed="rId5">
            <a:alphaModFix/>
          </a:blip>
          <a:srcRect b="0" l="0" r="0" t="0"/>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b="13194" l="0" r="10442" t="0"/>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sz="1700">
              <a:solidFill>
                <a:schemeClr val="dk1"/>
              </a:solidFill>
              <a:latin typeface="Roboto"/>
              <a:ea typeface="Roboto"/>
              <a:cs typeface="Roboto"/>
              <a:sym typeface="Roboto"/>
            </a:endParaRPr>
          </a:p>
        </p:txBody>
      </p:sp>
      <p:pic>
        <p:nvPicPr>
          <p:cNvPr id="945" name="Google Shape;945;p28"/>
          <p:cNvPicPr preferRelativeResize="0"/>
          <p:nvPr/>
        </p:nvPicPr>
        <p:blipFill rotWithShape="1">
          <a:blip r:embed="rId7">
            <a:alphaModFix/>
          </a:blip>
          <a:srcRect b="0" l="0" r="0" t="0"/>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b="0" l="0" r="0" t="0"/>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48" name="Google Shape;948;p28"/>
          <p:cNvSpPr txBox="1"/>
          <p:nvPr/>
        </p:nvSpPr>
        <p:spPr>
          <a:xfrm>
            <a:off x="1263550" y="111341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파라미터 조정</a:t>
            </a:r>
            <a:endParaRPr b="1" i="0" sz="2900" u="none" cap="none" strike="noStrike">
              <a:solidFill>
                <a:schemeClr val="accent2"/>
              </a:solidFill>
              <a:latin typeface="Arial"/>
              <a:ea typeface="Arial"/>
              <a:cs typeface="Arial"/>
              <a:sym typeface="Arial"/>
            </a:endParaRPr>
          </a:p>
        </p:txBody>
      </p:sp>
      <p:sp>
        <p:nvSpPr>
          <p:cNvPr id="949" name="Google Shape;949;p28"/>
          <p:cNvSpPr txBox="1"/>
          <p:nvPr/>
        </p:nvSpPr>
        <p:spPr>
          <a:xfrm>
            <a:off x="1263550" y="2224363"/>
            <a:ext cx="41910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데이터의 정상성을 확인하기 위해</a:t>
            </a:r>
            <a:endParaRPr sz="1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 종목별로 </a:t>
            </a:r>
            <a:r>
              <a:rPr lang="en-US" sz="1900">
                <a:solidFill>
                  <a:schemeClr val="dk1"/>
                </a:solidFill>
                <a:highlight>
                  <a:srgbClr val="FFE599"/>
                </a:highlight>
                <a:latin typeface="Roboto"/>
                <a:ea typeface="Roboto"/>
                <a:cs typeface="Roboto"/>
                <a:sym typeface="Roboto"/>
              </a:rPr>
              <a:t>종가 그래프, ACF그래프, </a:t>
            </a:r>
            <a:endParaRPr sz="19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highlight>
                  <a:srgbClr val="FFE599"/>
                </a:highlight>
                <a:latin typeface="Roboto"/>
                <a:ea typeface="Roboto"/>
                <a:cs typeface="Roboto"/>
                <a:sym typeface="Roboto"/>
              </a:rPr>
              <a:t>PACF 그래프</a:t>
            </a:r>
            <a:r>
              <a:rPr lang="en-US" sz="1900">
                <a:solidFill>
                  <a:schemeClr val="dk1"/>
                </a:solidFill>
                <a:latin typeface="Roboto"/>
                <a:ea typeface="Roboto"/>
                <a:cs typeface="Roboto"/>
                <a:sym typeface="Roboto"/>
              </a:rPr>
              <a:t>를 확인 </a:t>
            </a:r>
            <a:endParaRPr sz="2100">
              <a:solidFill>
                <a:schemeClr val="dk1"/>
              </a:solidFill>
              <a:latin typeface="Roboto"/>
              <a:ea typeface="Roboto"/>
              <a:cs typeface="Roboto"/>
              <a:sym typeface="Roboto"/>
            </a:endParaRPr>
          </a:p>
        </p:txBody>
      </p:sp>
      <p:sp>
        <p:nvSpPr>
          <p:cNvPr id="950" name="Google Shape;950;p28"/>
          <p:cNvSpPr txBox="1"/>
          <p:nvPr/>
        </p:nvSpPr>
        <p:spPr>
          <a:xfrm>
            <a:off x="6044050" y="2392519"/>
            <a:ext cx="55437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highlight>
                  <a:srgbClr val="FFE599"/>
                </a:highlight>
              </a:rPr>
              <a:t>Augmented Dickey-Fuller Test</a:t>
            </a:r>
            <a:r>
              <a:rPr lang="en-US" sz="1900">
                <a:solidFill>
                  <a:schemeClr val="dk1"/>
                </a:solidFill>
              </a:rPr>
              <a:t>를 통해 </a:t>
            </a:r>
            <a:endParaRPr sz="1900">
              <a:solidFill>
                <a:schemeClr val="dk1"/>
              </a:solidFill>
            </a:endParaRPr>
          </a:p>
          <a:p>
            <a:pPr indent="0" lvl="0" marL="0" rtl="0" algn="l">
              <a:lnSpc>
                <a:spcPct val="115000"/>
              </a:lnSpc>
              <a:spcBef>
                <a:spcPts val="0"/>
              </a:spcBef>
              <a:spcAft>
                <a:spcPts val="0"/>
              </a:spcAft>
              <a:buNone/>
            </a:pPr>
            <a:r>
              <a:rPr lang="en-US" sz="1900">
                <a:solidFill>
                  <a:schemeClr val="dk1"/>
                </a:solidFill>
              </a:rPr>
              <a:t>적절한 차분 수를 선정하고 시계열 정상성 검정</a:t>
            </a:r>
            <a:endParaRPr/>
          </a:p>
        </p:txBody>
      </p:sp>
      <p:sp>
        <p:nvSpPr>
          <p:cNvPr id="951" name="Google Shape;951;p28"/>
          <p:cNvSpPr txBox="1"/>
          <p:nvPr/>
        </p:nvSpPr>
        <p:spPr>
          <a:xfrm>
            <a:off x="12020550" y="2224075"/>
            <a:ext cx="641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AR, MA 차수를 변경하면서 적절한 모델 선택</a:t>
            </a:r>
            <a:endParaRPr sz="1700">
              <a:solidFill>
                <a:schemeClr val="dk1"/>
              </a:solidFill>
              <a:latin typeface="Roboto"/>
              <a:ea typeface="Roboto"/>
              <a:cs typeface="Roboto"/>
              <a:sym typeface="Roboto"/>
            </a:endParaRPr>
          </a:p>
        </p:txBody>
      </p:sp>
      <p:sp>
        <p:nvSpPr>
          <p:cNvPr id="952" name="Google Shape;952;p28"/>
          <p:cNvSpPr txBox="1"/>
          <p:nvPr/>
        </p:nvSpPr>
        <p:spPr>
          <a:xfrm>
            <a:off x="12020550" y="2681700"/>
            <a:ext cx="66675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삼성전자의 경우</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const를 제외한 AR : 2, 차분 : 1, MA : 2일 때 유의한 결과</a:t>
            </a:r>
            <a:endParaRPr/>
          </a:p>
        </p:txBody>
      </p:sp>
      <p:sp>
        <p:nvSpPr>
          <p:cNvPr id="953" name="Google Shape;953;p28"/>
          <p:cNvSpPr/>
          <p:nvPr/>
        </p:nvSpPr>
        <p:spPr>
          <a:xfrm rot="5400000">
            <a:off x="2740950" y="6408625"/>
            <a:ext cx="981300" cy="2370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5753100" y="472440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5753100" y="737975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61" name="Google Shape;961;p2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62" name="Google Shape;962;p2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63" name="Google Shape;963;p29"/>
          <p:cNvPicPr preferRelativeResize="0"/>
          <p:nvPr/>
        </p:nvPicPr>
        <p:blipFill rotWithShape="1">
          <a:blip r:embed="rId3">
            <a:alphaModFix/>
          </a:blip>
          <a:srcRect b="0" l="0" r="0"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1" lang="en-US" sz="1900" u="none" cap="none" strike="noStrike">
                <a:solidFill>
                  <a:srgbClr val="1F3864"/>
                </a:solidFill>
                <a:latin typeface="Roboto"/>
                <a:ea typeface="Roboto"/>
                <a:cs typeface="Roboto"/>
                <a:sym typeface="Roboto"/>
              </a:rPr>
              <a:t>구성한 모델을 통해 10일 예측 결과 비교 및 RMSE</a:t>
            </a:r>
            <a:endParaRPr b="1" i="1" sz="1900" u="none" cap="none" strike="noStrike">
              <a:solidFill>
                <a:srgbClr val="1F3864"/>
              </a:solidFill>
              <a:latin typeface="Roboto"/>
              <a:ea typeface="Roboto"/>
              <a:cs typeface="Roboto"/>
              <a:sym typeface="Roboto"/>
            </a:endParaRPr>
          </a:p>
        </p:txBody>
      </p:sp>
      <p:pic>
        <p:nvPicPr>
          <p:cNvPr id="965" name="Google Shape;965;p29"/>
          <p:cNvPicPr preferRelativeResize="0"/>
          <p:nvPr/>
        </p:nvPicPr>
        <p:blipFill rotWithShape="1">
          <a:blip r:embed="rId4">
            <a:alphaModFix/>
          </a:blip>
          <a:srcRect b="0" l="0" r="0" t="0"/>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b="0" l="0" r="0"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b="0" l="0" r="0" t="0"/>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69" name="Google Shape;969;p29"/>
          <p:cNvSpPr txBox="1"/>
          <p:nvPr/>
        </p:nvSpPr>
        <p:spPr>
          <a:xfrm>
            <a:off x="1008025" y="129636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학습 결과</a:t>
            </a:r>
            <a:endParaRPr b="1" i="0" sz="2900" u="none" cap="none" strike="noStrike">
              <a:solidFill>
                <a:schemeClr val="accent2"/>
              </a:solidFill>
              <a:latin typeface="Arial"/>
              <a:ea typeface="Arial"/>
              <a:cs typeface="Arial"/>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71" name="Google Shape;971;p29"/>
          <p:cNvSpPr txBox="1"/>
          <p:nvPr/>
        </p:nvSpPr>
        <p:spPr>
          <a:xfrm>
            <a:off x="4741825" y="2159575"/>
            <a:ext cx="92790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마지막 10일을 예측하기 위한 Train, Test 분할 및 학습 진행 결과</a:t>
            </a:r>
            <a:endParaRPr sz="19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5, 10, 20일 중에 10일 구간이 RMSE가 가장 작음 </a:t>
            </a:r>
            <a:r>
              <a:rPr lang="en-US">
                <a:solidFill>
                  <a:schemeClr val="dk1"/>
                </a:solidFill>
                <a:latin typeface="Roboto"/>
                <a:ea typeface="Roboto"/>
                <a:cs typeface="Roboto"/>
                <a:sym typeface="Roboto"/>
              </a:rPr>
              <a:t>( 5일: 약 1100, 20일: 약 2200 )</a:t>
            </a:r>
            <a:endParaRPr>
              <a:solidFill>
                <a:schemeClr val="dk1"/>
              </a:solidFill>
              <a:latin typeface="Roboto"/>
              <a:ea typeface="Roboto"/>
              <a:cs typeface="Roboto"/>
              <a:sym typeface="Roboto"/>
            </a:endParaRPr>
          </a:p>
        </p:txBody>
      </p:sp>
      <p:sp>
        <p:nvSpPr>
          <p:cNvPr id="972" name="Google Shape;972;p29"/>
          <p:cNvSpPr/>
          <p:nvPr/>
        </p:nvSpPr>
        <p:spPr>
          <a:xfrm>
            <a:off x="11630025" y="7236050"/>
            <a:ext cx="56019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0"/>
          <p:cNvSpPr/>
          <p:nvPr/>
        </p:nvSpPr>
        <p:spPr>
          <a:xfrm>
            <a:off x="2478875" y="2545575"/>
            <a:ext cx="13373100" cy="869100"/>
          </a:xfrm>
          <a:prstGeom prst="rect">
            <a:avLst/>
          </a:prstGeom>
          <a:solidFill>
            <a:srgbClr val="DEE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30"/>
          <p:cNvSpPr/>
          <p:nvPr/>
        </p:nvSpPr>
        <p:spPr>
          <a:xfrm>
            <a:off x="2631150" y="8484200"/>
            <a:ext cx="13373100" cy="13503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80" name="Google Shape;980;p3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81" name="Google Shape;981;p3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82" name="Google Shape;982;p30"/>
          <p:cNvSpPr txBox="1"/>
          <p:nvPr/>
        </p:nvSpPr>
        <p:spPr>
          <a:xfrm>
            <a:off x="2707475" y="2545575"/>
            <a:ext cx="12227700" cy="846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Prophet은 시계열 데이터의 트렌드성(연간/월간/일간)을 예측하는 것에 초점이 맞추어져 있음</a:t>
            </a:r>
            <a:endParaRPr b="1" i="0" sz="2000" u="none" cap="none" strike="noStrike">
              <a:solidFill>
                <a:srgbClr val="1F3864"/>
              </a:solidFill>
            </a:endParaRPr>
          </a:p>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 모델을 사용하기 위해 데이터를 ds - y 형태로 전처리 시행</a:t>
            </a:r>
            <a:endParaRPr b="1" i="0" sz="2000" u="none" cap="none" strike="noStrike">
              <a:solidFill>
                <a:srgbClr val="1F3864"/>
              </a:solidFill>
            </a:endParaRPr>
          </a:p>
        </p:txBody>
      </p:sp>
      <p:pic>
        <p:nvPicPr>
          <p:cNvPr id="983" name="Google Shape;983;p30"/>
          <p:cNvPicPr preferRelativeResize="0"/>
          <p:nvPr/>
        </p:nvPicPr>
        <p:blipFill rotWithShape="1">
          <a:blip r:embed="rId3">
            <a:alphaModFix/>
          </a:blip>
          <a:srcRect b="0" l="0" r="0" t="0"/>
          <a:stretch/>
        </p:blipFill>
        <p:spPr>
          <a:xfrm>
            <a:off x="2052000" y="4263400"/>
            <a:ext cx="6754900" cy="3891450"/>
          </a:xfrm>
          <a:prstGeom prst="rect">
            <a:avLst/>
          </a:prstGeom>
          <a:noFill/>
          <a:ln>
            <a:noFill/>
          </a:ln>
        </p:spPr>
      </p:pic>
      <p:sp>
        <p:nvSpPr>
          <p:cNvPr id="984" name="Google Shape;984;p30"/>
          <p:cNvSpPr txBox="1"/>
          <p:nvPr/>
        </p:nvSpPr>
        <p:spPr>
          <a:xfrm>
            <a:off x="2820575" y="8495725"/>
            <a:ext cx="13373100" cy="1253400"/>
          </a:xfrm>
          <a:prstGeom prst="rect">
            <a:avLst/>
          </a:prstGeom>
          <a:noFill/>
          <a:ln>
            <a:noFill/>
          </a:ln>
        </p:spPr>
        <p:txBody>
          <a:bodyPr anchorCtr="0" anchor="t" bIns="91425" lIns="91425" spcFirstLastPara="1" rIns="91425" wrap="square" tIns="91425">
            <a:spAutoFit/>
          </a:bodyPr>
          <a:lstStyle/>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s</a:t>
            </a:r>
            <a:r>
              <a:rPr b="1" i="0" lang="en-US" sz="1800" u="none" cap="none" strike="noStrike">
                <a:solidFill>
                  <a:srgbClr val="516D76"/>
                </a:solidFill>
                <a:highlight>
                  <a:srgbClr val="FFFFFF"/>
                </a:highlight>
              </a:rPr>
              <a:t>e</a:t>
            </a:r>
            <a:r>
              <a:rPr b="1" lang="en-US" sz="1800">
                <a:solidFill>
                  <a:srgbClr val="516D76"/>
                </a:solidFill>
                <a:highlight>
                  <a:srgbClr val="FFFFFF"/>
                </a:highlight>
              </a:rPr>
              <a:t>o</a:t>
            </a:r>
            <a:r>
              <a:rPr b="1" i="0" lang="en-US" sz="1800" u="none" cap="none" strike="noStrike">
                <a:solidFill>
                  <a:srgbClr val="516D76"/>
                </a:solidFill>
                <a:highlight>
                  <a:srgbClr val="FFFFFF"/>
                </a:highlight>
              </a:rPr>
              <a:t>sonality_mode: </a:t>
            </a:r>
            <a:r>
              <a:rPr b="0" i="0" lang="en-US" sz="1800" u="none" cap="none" strike="noStrike">
                <a:solidFill>
                  <a:srgbClr val="516D76"/>
                </a:solidFill>
                <a:highlight>
                  <a:srgbClr val="FFFFFF"/>
                </a:highlight>
                <a:latin typeface="Arial"/>
                <a:ea typeface="Arial"/>
                <a:cs typeface="Arial"/>
                <a:sym typeface="Arial"/>
              </a:rPr>
              <a:t>연간, 월간, 주간, 일간 등의 트렌드성을 반영하는 것을 의미하는 파라미터</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Additive</a:t>
            </a:r>
            <a:r>
              <a:rPr b="0" i="0" lang="en-US" sz="1800" u="none" cap="none" strike="noStrike">
                <a:solidFill>
                  <a:srgbClr val="516D76"/>
                </a:solidFill>
                <a:highlight>
                  <a:srgbClr val="FFFFFF"/>
                </a:highlight>
                <a:latin typeface="Arial"/>
                <a:ea typeface="Arial"/>
                <a:cs typeface="Arial"/>
                <a:sym typeface="Arial"/>
              </a:rPr>
              <a:t>는 데이터의 진폭이 일정함을 의미하고, </a:t>
            </a:r>
            <a:r>
              <a:rPr b="1" i="0" lang="en-US" sz="1800" u="none" cap="none" strike="noStrike">
                <a:solidFill>
                  <a:srgbClr val="516D76"/>
                </a:solidFill>
                <a:highlight>
                  <a:srgbClr val="FFFFFF"/>
                </a:highlight>
              </a:rPr>
              <a:t>Multiplicative</a:t>
            </a:r>
            <a:r>
              <a:rPr b="0" i="0" lang="en-US" sz="1800" u="none" cap="none" strike="noStrike">
                <a:solidFill>
                  <a:srgbClr val="516D76"/>
                </a:solidFill>
                <a:highlight>
                  <a:srgbClr val="FFFFFF"/>
                </a:highlight>
                <a:latin typeface="Arial"/>
                <a:ea typeface="Arial"/>
                <a:cs typeface="Arial"/>
                <a:sym typeface="Arial"/>
              </a:rPr>
              <a:t>는 데이터의 진폭이 점점 증가하거나 감소하는 것을 뜻함</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changepoint_prior_scale:</a:t>
            </a:r>
            <a:r>
              <a:rPr b="0" i="0" lang="en-US" sz="1800" u="none" cap="none" strike="noStrike">
                <a:solidFill>
                  <a:srgbClr val="516D76"/>
                </a:solidFill>
                <a:highlight>
                  <a:srgbClr val="FFFFFF"/>
                </a:highlight>
                <a:latin typeface="Arial"/>
                <a:ea typeface="Arial"/>
                <a:cs typeface="Arial"/>
                <a:sym typeface="Arial"/>
              </a:rPr>
              <a:t> 트렌드가 변경되는 문맥을 반영하는 파라미터. 수치가 높을수록 모델은 과적합에 가까워</a:t>
            </a:r>
            <a:r>
              <a:rPr lang="en-US" sz="1800">
                <a:solidFill>
                  <a:srgbClr val="516D76"/>
                </a:solidFill>
                <a:highlight>
                  <a:srgbClr val="FFFFFF"/>
                </a:highlight>
              </a:rPr>
              <a:t>짐</a:t>
            </a:r>
            <a:endParaRPr b="0" i="0" sz="1800" u="none" cap="none" strike="noStrike">
              <a:solidFill>
                <a:srgbClr val="516D76"/>
              </a:solidFill>
              <a:latin typeface="Roboto"/>
              <a:ea typeface="Roboto"/>
              <a:cs typeface="Roboto"/>
              <a:sym typeface="Roboto"/>
            </a:endParaRPr>
          </a:p>
        </p:txBody>
      </p:sp>
      <p:pic>
        <p:nvPicPr>
          <p:cNvPr id="985" name="Google Shape;985;p30"/>
          <p:cNvPicPr preferRelativeResize="0"/>
          <p:nvPr/>
        </p:nvPicPr>
        <p:blipFill rotWithShape="1">
          <a:blip r:embed="rId4">
            <a:alphaModFix/>
          </a:blip>
          <a:srcRect b="0" l="0" r="0" t="0"/>
          <a:stretch/>
        </p:blipFill>
        <p:spPr>
          <a:xfrm>
            <a:off x="9405900" y="4431524"/>
            <a:ext cx="7264466" cy="2094450"/>
          </a:xfrm>
          <a:prstGeom prst="rect">
            <a:avLst/>
          </a:prstGeom>
          <a:noFill/>
          <a:ln>
            <a:noFill/>
          </a:ln>
        </p:spPr>
      </p:pic>
      <p:sp>
        <p:nvSpPr>
          <p:cNvPr id="986" name="Google Shape;986;p30"/>
          <p:cNvSpPr/>
          <p:nvPr/>
        </p:nvSpPr>
        <p:spPr>
          <a:xfrm>
            <a:off x="2668175" y="4263402"/>
            <a:ext cx="5950200" cy="32064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7" name="Google Shape;987;p30"/>
          <p:cNvCxnSpPr>
            <a:stCxn id="986" idx="7"/>
            <a:endCxn id="988" idx="0"/>
          </p:cNvCxnSpPr>
          <p:nvPr/>
        </p:nvCxnSpPr>
        <p:spPr>
          <a:xfrm rot="-5400000">
            <a:off x="11445538" y="564918"/>
            <a:ext cx="469500" cy="7866600"/>
          </a:xfrm>
          <a:prstGeom prst="curvedConnector3">
            <a:avLst>
              <a:gd fmla="val 150734" name="adj1"/>
            </a:avLst>
          </a:prstGeom>
          <a:noFill/>
          <a:ln cap="flat" cmpd="sng" w="28575">
            <a:solidFill>
              <a:srgbClr val="C0504D"/>
            </a:solidFill>
            <a:prstDash val="solid"/>
            <a:round/>
            <a:headEnd len="sm" w="sm" type="none"/>
            <a:tailEnd len="sm" w="sm" type="none"/>
          </a:ln>
        </p:spPr>
      </p:cxnSp>
      <p:sp>
        <p:nvSpPr>
          <p:cNvPr id="988" name="Google Shape;988;p30"/>
          <p:cNvSpPr/>
          <p:nvPr/>
        </p:nvSpPr>
        <p:spPr>
          <a:xfrm>
            <a:off x="14172963" y="4263397"/>
            <a:ext cx="2881200" cy="5541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11496675" y="5474650"/>
            <a:ext cx="4355400" cy="554100"/>
          </a:xfrm>
          <a:prstGeom prst="ellipse">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0" name="Google Shape;990;p30"/>
          <p:cNvCxnSpPr>
            <a:stCxn id="989" idx="4"/>
            <a:endCxn id="991" idx="0"/>
          </p:cNvCxnSpPr>
          <p:nvPr/>
        </p:nvCxnSpPr>
        <p:spPr>
          <a:xfrm rot="5400000">
            <a:off x="12912825" y="6472600"/>
            <a:ext cx="1205400" cy="317700"/>
          </a:xfrm>
          <a:prstGeom prst="curvedConnector3">
            <a:avLst>
              <a:gd fmla="val 50004" name="adj1"/>
            </a:avLst>
          </a:prstGeom>
          <a:noFill/>
          <a:ln cap="flat" cmpd="sng" w="28575">
            <a:solidFill>
              <a:srgbClr val="1F3864"/>
            </a:solidFill>
            <a:prstDash val="solid"/>
            <a:round/>
            <a:headEnd len="sm" w="sm" type="none"/>
            <a:tailEnd len="sm" w="sm" type="none"/>
          </a:ln>
        </p:spPr>
      </p:cxnSp>
      <p:sp>
        <p:nvSpPr>
          <p:cNvPr id="991" name="Google Shape;991;p30"/>
          <p:cNvSpPr txBox="1"/>
          <p:nvPr/>
        </p:nvSpPr>
        <p:spPr>
          <a:xfrm>
            <a:off x="8975225" y="7234250"/>
            <a:ext cx="8762700" cy="477000"/>
          </a:xfrm>
          <a:prstGeom prst="rect">
            <a:avLst/>
          </a:prstGeom>
          <a:noFill/>
          <a:ln cap="flat" cmpd="sng" w="28575">
            <a:solidFill>
              <a:srgbClr val="1F386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Roboto"/>
                <a:ea typeface="Roboto"/>
                <a:cs typeface="Roboto"/>
                <a:sym typeface="Roboto"/>
              </a:rPr>
              <a:t>0.5, 0.6, 0.7 로 시행한 결과 0.6 이상이 넘어가면 과적합이 발생 → 0.6으로 선택</a:t>
            </a:r>
            <a:endParaRPr b="0" i="0" sz="1900" u="none" cap="none" strike="noStrike">
              <a:solidFill>
                <a:srgbClr val="000000"/>
              </a:solidFill>
              <a:latin typeface="Roboto"/>
              <a:ea typeface="Roboto"/>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93" name="Google Shape;993;p30"/>
          <p:cNvSpPr txBox="1"/>
          <p:nvPr/>
        </p:nvSpPr>
        <p:spPr>
          <a:xfrm>
            <a:off x="1008025" y="1296375"/>
            <a:ext cx="1173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500" u="none" cap="none" strike="noStrike">
                <a:solidFill>
                  <a:schemeClr val="accent2"/>
                </a:solidFill>
                <a:latin typeface="Roboto"/>
                <a:ea typeface="Roboto"/>
                <a:cs typeface="Roboto"/>
                <a:sym typeface="Roboto"/>
              </a:rPr>
              <a:t>모델 선정 이유 및 파라미터 조정</a:t>
            </a:r>
            <a:endParaRPr b="1" i="0" sz="2900" u="none" cap="none" strike="noStrike">
              <a:solidFill>
                <a:schemeClr val="accent2"/>
              </a:solidFill>
              <a:latin typeface="Arial"/>
              <a:ea typeface="Arial"/>
              <a:cs typeface="Arial"/>
              <a:sym typeface="Arial"/>
            </a:endParaRPr>
          </a:p>
        </p:txBody>
      </p:sp>
      <p:sp>
        <p:nvSpPr>
          <p:cNvPr id="994" name="Google Shape;994;p30"/>
          <p:cNvSpPr txBox="1"/>
          <p:nvPr/>
        </p:nvSpPr>
        <p:spPr>
          <a:xfrm>
            <a:off x="2478875" y="2033800"/>
            <a:ext cx="141915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0" lang="en-US" sz="2150" u="none" cap="none" strike="noStrike">
                <a:solidFill>
                  <a:schemeClr val="accent2"/>
                </a:solidFill>
              </a:rPr>
              <a:t>선형 회귀 방법인 ARIMA 모델의 단점을 극복하기 위해서 Additive 모델을 기반한 Prophet 시계열 모델을 사용</a:t>
            </a:r>
            <a:endParaRPr b="0" i="0" sz="215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00" name="Google Shape;1000;p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01" name="Google Shape;1001;p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02" name="Google Shape;1002;p31"/>
          <p:cNvPicPr preferRelativeResize="0"/>
          <p:nvPr/>
        </p:nvPicPr>
        <p:blipFill rotWithShape="1">
          <a:blip r:embed="rId3">
            <a:alphaModFix/>
          </a:blip>
          <a:srcRect b="0" l="0" r="0" t="0"/>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b="0" l="0" r="0" t="0"/>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b="0" l="0" r="0" t="0"/>
          <a:stretch/>
        </p:blipFill>
        <p:spPr>
          <a:xfrm>
            <a:off x="949967" y="3041214"/>
            <a:ext cx="5538304" cy="4319196"/>
          </a:xfrm>
          <a:prstGeom prst="rect">
            <a:avLst/>
          </a:prstGeom>
          <a:noFill/>
          <a:ln>
            <a:noFill/>
          </a:ln>
        </p:spPr>
      </p:pic>
      <p:sp>
        <p:nvSpPr>
          <p:cNvPr id="1005" name="Google Shape;1005;p31"/>
          <p:cNvSpPr txBox="1"/>
          <p:nvPr/>
        </p:nvSpPr>
        <p:spPr>
          <a:xfrm>
            <a:off x="949975" y="2453375"/>
            <a:ext cx="553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구성한 모델을 통해 10일 예측값 및 신뢰구간</a:t>
            </a:r>
            <a:endParaRPr b="1" i="0" sz="2000" u="none" cap="none" strike="noStrike">
              <a:solidFill>
                <a:srgbClr val="1F3864"/>
              </a:solidFill>
              <a:latin typeface="Roboto"/>
              <a:ea typeface="Roboto"/>
              <a:cs typeface="Roboto"/>
              <a:sym typeface="Roboto"/>
            </a:endParaRPr>
          </a:p>
        </p:txBody>
      </p:sp>
      <p:sp>
        <p:nvSpPr>
          <p:cNvPr id="1006" name="Google Shape;1006;p31"/>
          <p:cNvSpPr txBox="1"/>
          <p:nvPr/>
        </p:nvSpPr>
        <p:spPr>
          <a:xfrm>
            <a:off x="14150903" y="2233163"/>
            <a:ext cx="21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트렌드 곡선</a:t>
            </a:r>
            <a:endParaRPr b="1" i="0" sz="2000" u="none" cap="none" strike="noStrike">
              <a:solidFill>
                <a:srgbClr val="1F3864"/>
              </a:solidFill>
              <a:latin typeface="Roboto"/>
              <a:ea typeface="Roboto"/>
              <a:cs typeface="Roboto"/>
              <a:sym typeface="Roboto"/>
            </a:endParaRPr>
          </a:p>
        </p:txBody>
      </p:sp>
      <p:sp>
        <p:nvSpPr>
          <p:cNvPr id="1007" name="Google Shape;1007;p31"/>
          <p:cNvSpPr txBox="1"/>
          <p:nvPr/>
        </p:nvSpPr>
        <p:spPr>
          <a:xfrm>
            <a:off x="7298521" y="4140807"/>
            <a:ext cx="308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모델 적합 결과</a:t>
            </a:r>
            <a:endParaRPr b="1" i="0" sz="2000" u="none" cap="none" strike="noStrike">
              <a:solidFill>
                <a:srgbClr val="1F3864"/>
              </a:solidFill>
              <a:latin typeface="Roboto"/>
              <a:ea typeface="Roboto"/>
              <a:cs typeface="Roboto"/>
              <a:sym typeface="Roboto"/>
            </a:endParaRPr>
          </a:p>
        </p:txBody>
      </p:sp>
      <p:sp>
        <p:nvSpPr>
          <p:cNvPr id="1008" name="Google Shape;1008;p3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09" name="Google Shape;1009;p31"/>
          <p:cNvSpPr txBox="1"/>
          <p:nvPr/>
        </p:nvSpPr>
        <p:spPr>
          <a:xfrm>
            <a:off x="1160425" y="1448775"/>
            <a:ext cx="1438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100" u="none" cap="none" strike="noStrike">
                <a:solidFill>
                  <a:schemeClr val="accent2"/>
                </a:solidFill>
                <a:latin typeface="Roboto"/>
                <a:ea typeface="Roboto"/>
                <a:cs typeface="Roboto"/>
                <a:sym typeface="Roboto"/>
              </a:rPr>
              <a:t>마지막 10일을 예측하기 위한 Train, Test 분할 및 학습 진행 결과</a:t>
            </a:r>
            <a:endParaRPr b="1" i="0" sz="2500" u="none" cap="none" strike="noStrike">
              <a:solidFill>
                <a:schemeClr val="accent2"/>
              </a:solidFill>
              <a:latin typeface="Arial"/>
              <a:ea typeface="Arial"/>
              <a:cs typeface="Arial"/>
              <a:sym typeface="Arial"/>
            </a:endParaRPr>
          </a:p>
        </p:txBody>
      </p:sp>
      <p:cxnSp>
        <p:nvCxnSpPr>
          <p:cNvPr id="1010" name="Google Shape;1010;p31"/>
          <p:cNvCxnSpPr/>
          <p:nvPr/>
        </p:nvCxnSpPr>
        <p:spPr>
          <a:xfrm>
            <a:off x="949975" y="2926925"/>
            <a:ext cx="5142300" cy="0"/>
          </a:xfrm>
          <a:prstGeom prst="straightConnector1">
            <a:avLst/>
          </a:prstGeom>
          <a:noFill/>
          <a:ln cap="flat" cmpd="sng" w="19050">
            <a:solidFill>
              <a:srgbClr val="A69685"/>
            </a:solidFill>
            <a:prstDash val="solid"/>
            <a:round/>
            <a:headEnd len="med" w="med" type="none"/>
            <a:tailEnd len="med" w="med" type="none"/>
          </a:ln>
        </p:spPr>
      </p:cxnSp>
      <p:cxnSp>
        <p:nvCxnSpPr>
          <p:cNvPr id="1011" name="Google Shape;1011;p31"/>
          <p:cNvCxnSpPr/>
          <p:nvPr/>
        </p:nvCxnSpPr>
        <p:spPr>
          <a:xfrm>
            <a:off x="7084075" y="4622375"/>
            <a:ext cx="2322900" cy="0"/>
          </a:xfrm>
          <a:prstGeom prst="straightConnector1">
            <a:avLst/>
          </a:prstGeom>
          <a:noFill/>
          <a:ln cap="flat" cmpd="sng" w="19050">
            <a:solidFill>
              <a:srgbClr val="A69685"/>
            </a:solidFill>
            <a:prstDash val="solid"/>
            <a:round/>
            <a:headEnd len="med" w="med" type="none"/>
            <a:tailEnd len="med" w="med" type="none"/>
          </a:ln>
        </p:spPr>
      </p:cxnSp>
      <p:cxnSp>
        <p:nvCxnSpPr>
          <p:cNvPr id="1012" name="Google Shape;1012;p31"/>
          <p:cNvCxnSpPr/>
          <p:nvPr/>
        </p:nvCxnSpPr>
        <p:spPr>
          <a:xfrm>
            <a:off x="14044350" y="2699675"/>
            <a:ext cx="1848300" cy="0"/>
          </a:xfrm>
          <a:prstGeom prst="straightConnector1">
            <a:avLst/>
          </a:prstGeom>
          <a:noFill/>
          <a:ln cap="flat" cmpd="sng" w="19050">
            <a:solidFill>
              <a:srgbClr val="A69685"/>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18" name="Google Shape;1018;p3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19" name="Google Shape;1019;p3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20" name="Google Shape;1020;p32"/>
          <p:cNvPicPr preferRelativeResize="0"/>
          <p:nvPr/>
        </p:nvPicPr>
        <p:blipFill rotWithShape="1">
          <a:blip r:embed="rId3">
            <a:alphaModFix/>
          </a:blip>
          <a:srcRect b="0" l="0" r="0" t="3827"/>
          <a:stretch/>
        </p:blipFill>
        <p:spPr>
          <a:xfrm>
            <a:off x="3640925" y="3818012"/>
            <a:ext cx="11315675" cy="6299587"/>
          </a:xfrm>
          <a:prstGeom prst="rect">
            <a:avLst/>
          </a:prstGeom>
          <a:noFill/>
          <a:ln>
            <a:noFill/>
          </a:ln>
        </p:spPr>
      </p:pic>
      <p:sp>
        <p:nvSpPr>
          <p:cNvPr id="1021" name="Google Shape;1021;p3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22" name="Google Shape;1022;p32"/>
          <p:cNvSpPr txBox="1"/>
          <p:nvPr/>
        </p:nvSpPr>
        <p:spPr>
          <a:xfrm>
            <a:off x="1160425" y="1448775"/>
            <a:ext cx="130527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200" u="none" cap="none" strike="noStrike">
                <a:solidFill>
                  <a:schemeClr val="accent2"/>
                </a:solidFill>
                <a:latin typeface="Roboto"/>
                <a:ea typeface="Roboto"/>
                <a:cs typeface="Roboto"/>
                <a:sym typeface="Roboto"/>
              </a:rPr>
              <a:t>마지막 10일을 예측하기 위한 Train, Test분할 및 학습 진행 결과</a:t>
            </a:r>
            <a:endParaRPr b="1" i="0" sz="2600" u="none" cap="none" strike="noStrike">
              <a:solidFill>
                <a:schemeClr val="accent2"/>
              </a:solidFill>
              <a:latin typeface="Arial"/>
              <a:ea typeface="Arial"/>
              <a:cs typeface="Arial"/>
              <a:sym typeface="Arial"/>
            </a:endParaRPr>
          </a:p>
        </p:txBody>
      </p:sp>
      <p:grpSp>
        <p:nvGrpSpPr>
          <p:cNvPr id="1023" name="Google Shape;1023;p32"/>
          <p:cNvGrpSpPr/>
          <p:nvPr/>
        </p:nvGrpSpPr>
        <p:grpSpPr>
          <a:xfrm>
            <a:off x="4917112" y="2463775"/>
            <a:ext cx="8763300" cy="1095000"/>
            <a:chOff x="1438850" y="2394125"/>
            <a:chExt cx="8763300" cy="1095000"/>
          </a:xfrm>
        </p:grpSpPr>
        <p:pic>
          <p:nvPicPr>
            <p:cNvPr id="1024" name="Google Shape;1024;p32"/>
            <p:cNvPicPr preferRelativeResize="0"/>
            <p:nvPr/>
          </p:nvPicPr>
          <p:blipFill rotWithShape="1">
            <a:blip r:embed="rId4">
              <a:alphaModFix/>
            </a:blip>
            <a:srcRect b="0" l="0" r="0" t="0"/>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31" name="Google Shape;1031;p3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32" name="Google Shape;1032;p3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33" name="Google Shape;1033;p33"/>
          <p:cNvPicPr preferRelativeResize="0"/>
          <p:nvPr/>
        </p:nvPicPr>
        <p:blipFill rotWithShape="1">
          <a:blip r:embed="rId3">
            <a:alphaModFix/>
          </a:blip>
          <a:srcRect b="2170" l="997" r="1201" t="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b="0" l="0" r="0" t="0"/>
          <a:stretch/>
        </p:blipFill>
        <p:spPr>
          <a:xfrm>
            <a:off x="9752384" y="4507988"/>
            <a:ext cx="7716467" cy="5174025"/>
          </a:xfrm>
          <a:prstGeom prst="rect">
            <a:avLst/>
          </a:prstGeom>
          <a:noFill/>
          <a:ln>
            <a:noFill/>
          </a:ln>
        </p:spPr>
      </p:pic>
      <p:sp>
        <p:nvSpPr>
          <p:cNvPr id="1035" name="Google Shape;1035;p33"/>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36" name="Google Shape;1036;p33"/>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LSTM</a:t>
            </a:r>
            <a:endParaRPr b="1" i="0" sz="2600" u="none" cap="none" strike="noStrike">
              <a:solidFill>
                <a:schemeClr val="accent2"/>
              </a:solidFill>
              <a:latin typeface="Arial"/>
              <a:ea typeface="Arial"/>
              <a:cs typeface="Arial"/>
              <a:sym typeface="Arial"/>
            </a:endParaRPr>
          </a:p>
        </p:txBody>
      </p:sp>
      <p:sp>
        <p:nvSpPr>
          <p:cNvPr id="1037" name="Google Shape;1037;p33"/>
          <p:cNvSpPr txBox="1"/>
          <p:nvPr/>
        </p:nvSpPr>
        <p:spPr>
          <a:xfrm>
            <a:off x="1726413" y="2584725"/>
            <a:ext cx="12227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solidFill>
                  <a:srgbClr val="1F3864"/>
                </a:solidFill>
              </a:rPr>
              <a:t>확인 결과 재무지표를 포함한 데이터가 더 정밀하게 예측하는 것으로 보임</a:t>
            </a:r>
            <a:endParaRPr b="1" sz="2000">
              <a:solidFill>
                <a:srgbClr val="1F3864"/>
              </a:solidFill>
            </a:endParaRPr>
          </a:p>
          <a:p>
            <a:pPr indent="-355600" lvl="0" marL="914400" marR="0" rtl="0" algn="l">
              <a:lnSpc>
                <a:spcPct val="115000"/>
              </a:lnSpc>
              <a:spcBef>
                <a:spcPts val="0"/>
              </a:spcBef>
              <a:spcAft>
                <a:spcPts val="0"/>
              </a:spcAft>
              <a:buSzPts val="2000"/>
              <a:buChar char="●"/>
            </a:pPr>
            <a:r>
              <a:rPr b="1" lang="en-US" sz="2000">
                <a:solidFill>
                  <a:srgbClr val="1F3864"/>
                </a:solidFill>
              </a:rPr>
              <a:t>window size </a:t>
            </a:r>
            <a:r>
              <a:rPr lang="en-US" sz="2000">
                <a:solidFill>
                  <a:schemeClr val="dk1"/>
                </a:solidFill>
                <a:latin typeface="Roboto"/>
                <a:ea typeface="Roboto"/>
                <a:cs typeface="Roboto"/>
                <a:sym typeface="Roboto"/>
              </a:rPr>
              <a:t>⇒</a:t>
            </a:r>
            <a:r>
              <a:rPr b="1" lang="en-US" sz="2000">
                <a:solidFill>
                  <a:srgbClr val="1F3864"/>
                </a:solidFill>
              </a:rPr>
              <a:t> 10일 기준으로 shift 진행</a:t>
            </a:r>
            <a:endParaRPr b="1" sz="2000">
              <a:solidFill>
                <a:srgbClr val="1F3864"/>
              </a:solidFill>
            </a:endParaRPr>
          </a:p>
          <a:p>
            <a:pPr indent="-355600" lvl="0" marL="914400" marR="0" rtl="0" algn="l">
              <a:lnSpc>
                <a:spcPct val="115000"/>
              </a:lnSpc>
              <a:spcBef>
                <a:spcPts val="0"/>
              </a:spcBef>
              <a:spcAft>
                <a:spcPts val="0"/>
              </a:spcAft>
              <a:buClr>
                <a:srgbClr val="1F3864"/>
              </a:buClr>
              <a:buSzPts val="2000"/>
              <a:buChar char="●"/>
            </a:pPr>
            <a:r>
              <a:rPr b="1" lang="en-US" sz="2000">
                <a:solidFill>
                  <a:srgbClr val="1F3864"/>
                </a:solidFill>
              </a:rPr>
              <a:t>feature = 12개(주식정보 + 재무지표) * 10일 = 120개</a:t>
            </a:r>
            <a:endParaRPr b="1" i="0" sz="2000" u="none" cap="none" strike="noStrike">
              <a:solidFill>
                <a:srgbClr val="1F3864"/>
              </a:solidFill>
            </a:endParaRPr>
          </a:p>
        </p:txBody>
      </p:sp>
      <p:sp>
        <p:nvSpPr>
          <p:cNvPr id="1038" name="Google Shape;1038;p33"/>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rgbClr val="C0504D"/>
                </a:solidFill>
                <a:latin typeface="Nanum Gothic"/>
                <a:ea typeface="Nanum Gothic"/>
                <a:cs typeface="Nanum Gothic"/>
                <a:sym typeface="Nanum Gothic"/>
              </a:rPr>
              <a:t>LSTM을 시행하기 전에 날짜 기반으로 종가만 예측하는 모델과 재무지표를 포함한 데이터로 종가를 예측하는 모델을 시행해보고 결과를 비교</a:t>
            </a:r>
            <a:endParaRPr b="1" sz="2100">
              <a:solidFill>
                <a:srgbClr val="C0504D"/>
              </a:solidFill>
            </a:endParaRPr>
          </a:p>
        </p:txBody>
      </p:sp>
      <p:sp>
        <p:nvSpPr>
          <p:cNvPr id="1039" name="Google Shape;1039;p33"/>
          <p:cNvSpPr txBox="1"/>
          <p:nvPr/>
        </p:nvSpPr>
        <p:spPr>
          <a:xfrm>
            <a:off x="4131325" y="3867975"/>
            <a:ext cx="2136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주식 정보 LSTM</a:t>
            </a:r>
            <a:endParaRPr b="1" i="0" sz="2000" u="none" cap="none" strike="noStrike">
              <a:solidFill>
                <a:srgbClr val="4B6972"/>
              </a:solidFill>
              <a:latin typeface="Roboto"/>
              <a:ea typeface="Roboto"/>
              <a:cs typeface="Roboto"/>
              <a:sym typeface="Roboto"/>
            </a:endParaRPr>
          </a:p>
        </p:txBody>
      </p:sp>
      <p:cxnSp>
        <p:nvCxnSpPr>
          <p:cNvPr id="1040" name="Google Shape;1040;p33"/>
          <p:cNvCxnSpPr/>
          <p:nvPr/>
        </p:nvCxnSpPr>
        <p:spPr>
          <a:xfrm>
            <a:off x="3905250" y="4379625"/>
            <a:ext cx="2568000" cy="0"/>
          </a:xfrm>
          <a:prstGeom prst="straightConnector1">
            <a:avLst/>
          </a:prstGeom>
          <a:noFill/>
          <a:ln cap="flat" cmpd="sng" w="28575">
            <a:solidFill>
              <a:srgbClr val="A69685"/>
            </a:solidFill>
            <a:prstDash val="solid"/>
            <a:round/>
            <a:headEnd len="med" w="med" type="none"/>
            <a:tailEnd len="med" w="med" type="none"/>
          </a:ln>
        </p:spPr>
      </p:cxnSp>
      <p:sp>
        <p:nvSpPr>
          <p:cNvPr id="1041" name="Google Shape;1041;p33"/>
          <p:cNvSpPr txBox="1"/>
          <p:nvPr/>
        </p:nvSpPr>
        <p:spPr>
          <a:xfrm>
            <a:off x="11849100" y="3829875"/>
            <a:ext cx="3831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주식 정보 + 재무지표 LSTM</a:t>
            </a:r>
            <a:endParaRPr b="1" i="0" sz="2000" u="none" cap="none" strike="noStrike">
              <a:solidFill>
                <a:srgbClr val="4B6972"/>
              </a:solidFill>
              <a:highlight>
                <a:srgbClr val="FFE599"/>
              </a:highlight>
              <a:latin typeface="Roboto"/>
              <a:ea typeface="Roboto"/>
              <a:cs typeface="Roboto"/>
              <a:sym typeface="Roboto"/>
            </a:endParaRPr>
          </a:p>
        </p:txBody>
      </p:sp>
      <p:cxnSp>
        <p:nvCxnSpPr>
          <p:cNvPr id="1042" name="Google Shape;1042;p33"/>
          <p:cNvCxnSpPr/>
          <p:nvPr/>
        </p:nvCxnSpPr>
        <p:spPr>
          <a:xfrm>
            <a:off x="11791950" y="4379625"/>
            <a:ext cx="3958800" cy="0"/>
          </a:xfrm>
          <a:prstGeom prst="straightConnector1">
            <a:avLst/>
          </a:prstGeom>
          <a:noFill/>
          <a:ln cap="flat" cmpd="sng" w="28575">
            <a:solidFill>
              <a:srgbClr val="A69685"/>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b="42488" l="0" r="0" t="40242"/>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b="65687" l="0" r="42075" t="19672"/>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b="25077" l="0" r="24749" t="60282"/>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51" name="Google Shape;1051;gf5d93c4d0e_6_17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52" name="Google Shape;1052;gf5d93c4d0e_6_17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53" name="Google Shape;1053;gf5d93c4d0e_6_172"/>
          <p:cNvPicPr preferRelativeResize="0"/>
          <p:nvPr/>
        </p:nvPicPr>
        <p:blipFill rotWithShape="1">
          <a:blip r:embed="rId4">
            <a:alphaModFix/>
          </a:blip>
          <a:srcRect b="0" l="0" r="0" t="0"/>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b="0" l="0" r="0"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b="0" l="0" r="0" t="0"/>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b="0" l="0" r="0" t="0"/>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b="0" l="0" r="0" t="0"/>
          <a:stretch/>
        </p:blipFill>
        <p:spPr>
          <a:xfrm>
            <a:off x="3732050" y="6449400"/>
            <a:ext cx="5186200" cy="3111946"/>
          </a:xfrm>
          <a:prstGeom prst="rect">
            <a:avLst/>
          </a:prstGeom>
          <a:noFill/>
          <a:ln>
            <a:noFill/>
          </a:ln>
        </p:spPr>
      </p:pic>
      <p:sp>
        <p:nvSpPr>
          <p:cNvPr id="1058" name="Google Shape;1058;gf5d93c4d0e_6_17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59" name="Google Shape;1059;gf5d93c4d0e_6_172"/>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a:t>
            </a:r>
            <a:r>
              <a:rPr b="1" i="0" lang="en-US" sz="3200" u="none" cap="none" strike="noStrike">
                <a:solidFill>
                  <a:srgbClr val="212D50"/>
                </a:solidFill>
                <a:latin typeface="Arial"/>
                <a:ea typeface="Arial"/>
                <a:cs typeface="Arial"/>
                <a:sym typeface="Arial"/>
              </a:rPr>
              <a:t>열 분석</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LSTM </a:t>
            </a:r>
            <a:r>
              <a:rPr b="1" lang="en-US" sz="2100">
                <a:solidFill>
                  <a:schemeClr val="accent2"/>
                </a:solidFill>
                <a:latin typeface="Roboto"/>
                <a:ea typeface="Roboto"/>
                <a:cs typeface="Roboto"/>
                <a:sym typeface="Roboto"/>
              </a:rPr>
              <a:t>재무지표를 추가한 데이터로 5개의 업종 LSTM 실행 후 RMSE 결과 및 산점도</a:t>
            </a:r>
            <a:r>
              <a:rPr b="1" i="0" lang="en-US" sz="3200" u="none" cap="none" strike="noStrike">
                <a:solidFill>
                  <a:srgbClr val="A69685"/>
                </a:solidFill>
                <a:latin typeface="Arial"/>
                <a:ea typeface="Arial"/>
                <a:cs typeface="Arial"/>
                <a:sym typeface="Arial"/>
              </a:rPr>
              <a:t> </a:t>
            </a:r>
            <a:endParaRPr b="1" i="0" sz="2200" u="none" cap="none" strike="noStrike">
              <a:solidFill>
                <a:schemeClr val="accent2"/>
              </a:solidFill>
              <a:latin typeface="Nanum Gothic"/>
              <a:ea typeface="Nanum Gothic"/>
              <a:cs typeface="Nanum Gothic"/>
              <a:sym typeface="Nanum Gothic"/>
            </a:endParaRPr>
          </a:p>
        </p:txBody>
      </p:sp>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b="82730" l="0" r="30357" t="0"/>
          <a:stretch/>
        </p:blipFill>
        <p:spPr>
          <a:xfrm>
            <a:off x="13019425" y="5807514"/>
            <a:ext cx="3611725" cy="552450"/>
          </a:xfrm>
          <a:prstGeom prst="rect">
            <a:avLst/>
          </a:prstGeom>
          <a:noFill/>
          <a:ln>
            <a:noFill/>
          </a:ln>
        </p:spPr>
      </p:pic>
      <p:sp>
        <p:nvSpPr>
          <p:cNvPr id="1062" name="Google Shape;1062;gf5d93c4d0e_6_172"/>
          <p:cNvSpPr txBox="1"/>
          <p:nvPr/>
        </p:nvSpPr>
        <p:spPr>
          <a:xfrm>
            <a:off x="1343725" y="2076025"/>
            <a:ext cx="17191200" cy="4155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2100"/>
              <a:buFont typeface="Arial"/>
              <a:buNone/>
            </a:pPr>
            <a:r>
              <a:rPr b="1" lang="en-US" sz="2100">
                <a:solidFill>
                  <a:srgbClr val="1F497D"/>
                </a:solidFill>
                <a:latin typeface="Roboto"/>
                <a:ea typeface="Roboto"/>
                <a:cs typeface="Roboto"/>
                <a:sym typeface="Roboto"/>
              </a:rPr>
              <a:t>산점도가</a:t>
            </a:r>
            <a:r>
              <a:rPr b="1" lang="en-US" sz="2100">
                <a:solidFill>
                  <a:srgbClr val="1F497D"/>
                </a:solidFill>
                <a:latin typeface="Roboto"/>
                <a:ea typeface="Roboto"/>
                <a:cs typeface="Roboto"/>
                <a:sym typeface="Roboto"/>
              </a:rPr>
              <a:t> 선형에 가까울수록 예측 정확도 높음 → x : 실제값, y : 예측값</a:t>
            </a:r>
            <a:endParaRPr b="1" sz="2100">
              <a:solidFill>
                <a:srgbClr val="1F497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69" name="Google Shape;1069;p3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70" name="Google Shape;1070;p3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71" name="Google Shape;1071;p35"/>
          <p:cNvPicPr preferRelativeResize="0"/>
          <p:nvPr/>
        </p:nvPicPr>
        <p:blipFill rotWithShape="1">
          <a:blip r:embed="rId3">
            <a:alphaModFix/>
          </a:blip>
          <a:srcRect b="7030" l="0" r="6164" t="1894"/>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b="0" l="0" r="0" t="0"/>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Train : 0.8 , Test : 0.2</a:t>
            </a:r>
            <a:endParaRPr b="0" i="0" sz="2000" u="none" cap="none" strike="noStrike">
              <a:solidFill>
                <a:srgbClr val="000000"/>
              </a:solidFill>
              <a:latin typeface="Roboto"/>
              <a:ea typeface="Roboto"/>
              <a:cs typeface="Roboto"/>
              <a:sym typeface="Roboto"/>
            </a:endParaRPr>
          </a:p>
        </p:txBody>
      </p:sp>
      <p:sp>
        <p:nvSpPr>
          <p:cNvPr id="1074" name="Google Shape;1074;p3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75" name="Google Shape;1075;p35"/>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rgbClr val="C0504D"/>
                </a:solidFill>
                <a:latin typeface="Roboto"/>
                <a:ea typeface="Roboto"/>
                <a:cs typeface="Roboto"/>
                <a:sym typeface="Roboto"/>
              </a:rPr>
              <a:t>Train ･</a:t>
            </a:r>
            <a:r>
              <a:rPr b="1" lang="en-US" sz="2100">
                <a:solidFill>
                  <a:srgbClr val="C0504D"/>
                </a:solidFill>
                <a:latin typeface="Roboto"/>
                <a:ea typeface="Roboto"/>
                <a:cs typeface="Roboto"/>
                <a:sym typeface="Roboto"/>
              </a:rPr>
              <a:t> Test 데이터 분할 및 학습 진행</a:t>
            </a:r>
            <a:endParaRPr b="1" i="0" sz="2200" u="none" cap="none" strike="noStrike">
              <a:solidFill>
                <a:srgbClr val="C0504D"/>
              </a:solidFill>
              <a:latin typeface="Nanum Gothic"/>
              <a:ea typeface="Nanum Gothic"/>
              <a:cs typeface="Nanum Gothic"/>
              <a:sym typeface="Nanum Gothic"/>
            </a:endParaRPr>
          </a:p>
        </p:txBody>
      </p:sp>
      <p:sp>
        <p:nvSpPr>
          <p:cNvPr id="1076" name="Google Shape;1076;p35"/>
          <p:cNvSpPr txBox="1"/>
          <p:nvPr/>
        </p:nvSpPr>
        <p:spPr>
          <a:xfrm>
            <a:off x="12136625" y="6364350"/>
            <a:ext cx="3486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layer_summary (layer 정보)</a:t>
            </a:r>
            <a:endParaRPr b="1" sz="2000">
              <a:solidFill>
                <a:srgbClr val="4B6972"/>
              </a:solidFill>
              <a:latin typeface="Roboto"/>
              <a:ea typeface="Roboto"/>
              <a:cs typeface="Roboto"/>
              <a:sym typeface="Roboto"/>
            </a:endParaRPr>
          </a:p>
        </p:txBody>
      </p:sp>
      <p:cxnSp>
        <p:nvCxnSpPr>
          <p:cNvPr id="1077" name="Google Shape;1077;p35"/>
          <p:cNvCxnSpPr/>
          <p:nvPr/>
        </p:nvCxnSpPr>
        <p:spPr>
          <a:xfrm>
            <a:off x="11890775" y="6856950"/>
            <a:ext cx="3978000" cy="0"/>
          </a:xfrm>
          <a:prstGeom prst="straightConnector1">
            <a:avLst/>
          </a:prstGeom>
          <a:noFill/>
          <a:ln cap="flat" cmpd="sng" w="28575">
            <a:solidFill>
              <a:srgbClr val="A69685"/>
            </a:solidFill>
            <a:prstDash val="solid"/>
            <a:round/>
            <a:headEnd len="med" w="med" type="none"/>
            <a:tailEnd len="med" w="med" type="none"/>
          </a:ln>
        </p:spPr>
      </p:cxnSp>
      <p:sp>
        <p:nvSpPr>
          <p:cNvPr id="1078" name="Google Shape;1078;p35"/>
          <p:cNvSpPr txBox="1"/>
          <p:nvPr/>
        </p:nvSpPr>
        <p:spPr>
          <a:xfrm>
            <a:off x="11756225" y="4401900"/>
            <a:ext cx="3883800" cy="1200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1 : 매수 시점(상승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2 : 매도 시점(하락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0 : 유지(보합 예측) </a:t>
            </a:r>
            <a:endParaRPr b="0" i="0" sz="2000" u="none" cap="none" strike="noStrike">
              <a:solidFill>
                <a:srgbClr val="000000"/>
              </a:solidFill>
              <a:latin typeface="Roboto"/>
              <a:ea typeface="Roboto"/>
              <a:cs typeface="Roboto"/>
              <a:sym typeface="Roboto"/>
            </a:endParaRPr>
          </a:p>
        </p:txBody>
      </p:sp>
      <p:sp>
        <p:nvSpPr>
          <p:cNvPr id="1079" name="Google Shape;1079;p35"/>
          <p:cNvSpPr txBox="1"/>
          <p:nvPr/>
        </p:nvSpPr>
        <p:spPr>
          <a:xfrm>
            <a:off x="11070425" y="2945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데이터 분할</a:t>
            </a:r>
            <a:endParaRPr b="1" i="0" sz="2000" u="none" cap="none" strike="noStrike">
              <a:solidFill>
                <a:srgbClr val="1F3864"/>
              </a:solidFill>
              <a:latin typeface="Roboto"/>
              <a:ea typeface="Roboto"/>
              <a:cs typeface="Roboto"/>
              <a:sym typeface="Roboto"/>
            </a:endParaRPr>
          </a:p>
        </p:txBody>
      </p:sp>
      <p:sp>
        <p:nvSpPr>
          <p:cNvPr id="1080" name="Google Shape;1080;p35"/>
          <p:cNvSpPr txBox="1"/>
          <p:nvPr/>
        </p:nvSpPr>
        <p:spPr>
          <a:xfrm>
            <a:off x="11070425" y="3944700"/>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클래스 라벨링</a:t>
            </a:r>
            <a:endParaRPr b="1" i="0" sz="2000" u="none" cap="none" strike="noStrike">
              <a:solidFill>
                <a:srgbClr val="1F3864"/>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86" name="Google Shape;1086;gf5d93c4d0e_6_20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87" name="Google Shape;1087;gf5d93c4d0e_6_20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88" name="Google Shape;1088;gf5d93c4d0e_6_204"/>
          <p:cNvPicPr preferRelativeResize="0"/>
          <p:nvPr/>
        </p:nvPicPr>
        <p:blipFill rotWithShape="1">
          <a:blip r:embed="rId3">
            <a:alphaModFix/>
          </a:blip>
          <a:srcRect b="0" l="4743" r="0" t="0"/>
          <a:stretch/>
        </p:blipFill>
        <p:spPr>
          <a:xfrm>
            <a:off x="9711301" y="29487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b="0" l="895" r="737" t="0"/>
          <a:stretch/>
        </p:blipFill>
        <p:spPr>
          <a:xfrm>
            <a:off x="1395475" y="29274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b="0" l="0" r="0" t="0"/>
          <a:stretch/>
        </p:blipFill>
        <p:spPr>
          <a:xfrm>
            <a:off x="4621525" y="72263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b="0" l="0" r="0" t="0"/>
          <a:stretch/>
        </p:blipFill>
        <p:spPr>
          <a:xfrm>
            <a:off x="10397275" y="8110388"/>
            <a:ext cx="6553200" cy="1175070"/>
          </a:xfrm>
          <a:prstGeom prst="rect">
            <a:avLst/>
          </a:prstGeom>
          <a:noFill/>
          <a:ln>
            <a:noFill/>
          </a:ln>
        </p:spPr>
      </p:pic>
      <p:sp>
        <p:nvSpPr>
          <p:cNvPr id="1092" name="Google Shape;1092;gf5d93c4d0e_6_204"/>
          <p:cNvSpPr/>
          <p:nvPr/>
        </p:nvSpPr>
        <p:spPr>
          <a:xfrm>
            <a:off x="10169725" y="7764775"/>
            <a:ext cx="6891600" cy="1790100"/>
          </a:xfrm>
          <a:prstGeom prst="ellipse">
            <a:avLst/>
          </a:prstGeom>
          <a:noFill/>
          <a:ln cap="flat" cmpd="sng" w="190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3" name="Google Shape;1093;gf5d93c4d0e_6_204"/>
          <p:cNvCxnSpPr>
            <a:endCxn id="1092" idx="2"/>
          </p:cNvCxnSpPr>
          <p:nvPr/>
        </p:nvCxnSpPr>
        <p:spPr>
          <a:xfrm>
            <a:off x="8564725" y="8659225"/>
            <a:ext cx="1605000" cy="600"/>
          </a:xfrm>
          <a:prstGeom prst="curvedConnector3">
            <a:avLst>
              <a:gd fmla="val 50000" name="adj1"/>
            </a:avLst>
          </a:prstGeom>
          <a:noFill/>
          <a:ln cap="flat" cmpd="sng" w="28575">
            <a:solidFill>
              <a:srgbClr val="C0504D"/>
            </a:solidFill>
            <a:prstDash val="solid"/>
            <a:round/>
            <a:headEnd len="sm" w="sm" type="none"/>
            <a:tailEnd len="sm" w="sm" type="triangle"/>
          </a:ln>
        </p:spPr>
      </p:cxnSp>
      <p:sp>
        <p:nvSpPr>
          <p:cNvPr id="1094" name="Google Shape;1094;gf5d93c4d0e_6_204"/>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95" name="Google Shape;1095;gf5d93c4d0e_6_204"/>
          <p:cNvSpPr txBox="1"/>
          <p:nvPr/>
        </p:nvSpPr>
        <p:spPr>
          <a:xfrm>
            <a:off x="1160425" y="1448775"/>
            <a:ext cx="711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chemeClr val="accent2"/>
                </a:solidFill>
                <a:latin typeface="Roboto"/>
                <a:ea typeface="Roboto"/>
                <a:cs typeface="Roboto"/>
                <a:sym typeface="Roboto"/>
              </a:rPr>
              <a:t>학습 진행 후 결과 확인</a:t>
            </a:r>
            <a:endParaRPr b="1" i="0" sz="2200" u="none" cap="none" strike="noStrike">
              <a:solidFill>
                <a:schemeClr val="accent2"/>
              </a:solidFill>
              <a:latin typeface="Nanum Gothic"/>
              <a:ea typeface="Nanum Gothic"/>
              <a:cs typeface="Nanum Gothic"/>
              <a:sym typeface="Nanum Gothic"/>
            </a:endParaRPr>
          </a:p>
        </p:txBody>
      </p:sp>
      <p:sp>
        <p:nvSpPr>
          <p:cNvPr id="1096" name="Google Shape;1096;gf5d93c4d0e_6_204"/>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chemeClr val="accent2"/>
                </a:solidFill>
                <a:latin typeface="Roboto"/>
                <a:ea typeface="Roboto"/>
                <a:cs typeface="Roboto"/>
                <a:sym typeface="Roboto"/>
              </a:rPr>
              <a:t>셀트리온 종목을 제외한 나머지 4가지 종목은 재무정보를 포함한 결과의 정확도가 더 높게 나옴</a:t>
            </a:r>
            <a:endParaRPr b="1" sz="2100">
              <a:solidFill>
                <a:srgbClr val="C0504D"/>
              </a:solidFill>
            </a:endParaRPr>
          </a:p>
        </p:txBody>
      </p:sp>
      <p:sp>
        <p:nvSpPr>
          <p:cNvPr id="1097" name="Google Shape;1097;gf5d93c4d0e_6_204"/>
          <p:cNvSpPr txBox="1"/>
          <p:nvPr/>
        </p:nvSpPr>
        <p:spPr>
          <a:xfrm>
            <a:off x="2005075" y="8262800"/>
            <a:ext cx="2248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종목별 정확도</a:t>
            </a:r>
            <a:endParaRPr b="1" i="0" sz="2000" u="none" cap="none" strike="noStrike">
              <a:solidFill>
                <a:srgbClr val="4B6972"/>
              </a:solidFill>
              <a:highlight>
                <a:srgbClr val="FFE599"/>
              </a:highlight>
              <a:latin typeface="Roboto"/>
              <a:ea typeface="Roboto"/>
              <a:cs typeface="Roboto"/>
              <a:sym typeface="Roboto"/>
            </a:endParaRPr>
          </a:p>
        </p:txBody>
      </p:sp>
      <p:cxnSp>
        <p:nvCxnSpPr>
          <p:cNvPr id="1098" name="Google Shape;1098;gf5d93c4d0e_6_204"/>
          <p:cNvCxnSpPr/>
          <p:nvPr/>
        </p:nvCxnSpPr>
        <p:spPr>
          <a:xfrm>
            <a:off x="1973575" y="8799225"/>
            <a:ext cx="2347200" cy="0"/>
          </a:xfrm>
          <a:prstGeom prst="straightConnector1">
            <a:avLst/>
          </a:prstGeom>
          <a:noFill/>
          <a:ln cap="flat" cmpd="sng" w="28575">
            <a:solidFill>
              <a:srgbClr val="4B697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93"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211" name="Google Shape;211;p4"/>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212" name="Google Shape;212;p4"/>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a:t>
            </a:r>
            <a:endParaRPr b="0" i="0" sz="4300" u="none" cap="none" strike="noStrike">
              <a:solidFill>
                <a:srgbClr val="000000"/>
              </a:solidFill>
              <a:latin typeface="Arial"/>
              <a:ea typeface="Arial"/>
              <a:cs typeface="Arial"/>
              <a:sym typeface="Arial"/>
            </a:endParaRPr>
          </a:p>
        </p:txBody>
      </p:sp>
      <p:sp>
        <p:nvSpPr>
          <p:cNvPr id="213" name="Google Shape;213;p4"/>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프로젝트 기획 배경 및 목표</a:t>
            </a:r>
            <a:endParaRPr b="1" sz="2900">
              <a:solidFill>
                <a:schemeClr val="lt1"/>
              </a:solidFill>
            </a:endParaRPr>
          </a:p>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구성원 및 역할</a:t>
            </a:r>
            <a:endParaRPr b="1" i="0" sz="2900" u="none" cap="none" strike="noStrike">
              <a:solidFill>
                <a:schemeClr val="lt1"/>
              </a:solidFill>
              <a:latin typeface="Arial"/>
              <a:ea typeface="Arial"/>
              <a:cs typeface="Arial"/>
              <a:sym typeface="Arial"/>
            </a:endParaRPr>
          </a:p>
        </p:txBody>
      </p:sp>
      <p:sp>
        <p:nvSpPr>
          <p:cNvPr id="214" name="Google Shape;214;p4"/>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04" name="Google Shape;1104;gf5d93c4d0e_0_19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05" name="Google Shape;1105;gf5d93c4d0e_0_19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06" name="Google Shape;1106;gf5d93c4d0e_0_190"/>
          <p:cNvGraphicFramePr/>
          <p:nvPr/>
        </p:nvGraphicFramePr>
        <p:xfrm>
          <a:off x="1054188" y="3141088"/>
          <a:ext cx="3000000" cy="3000000"/>
        </p:xfrm>
        <a:graphic>
          <a:graphicData uri="http://schemas.openxmlformats.org/drawingml/2006/table">
            <a:tbl>
              <a:tblPr>
                <a:solidFill>
                  <a:srgbClr val="FFFFFF"/>
                </a:solidFill>
                <a:tableStyleId>{A59CCAE1-5D06-40D1-98C8-9323FAD2C121}</a:tableStyleId>
              </a:tblPr>
              <a:tblGrid>
                <a:gridCol w="851475"/>
                <a:gridCol w="1169225"/>
                <a:gridCol w="1169775"/>
                <a:gridCol w="1284075"/>
                <a:gridCol w="1245975"/>
                <a:gridCol w="578650"/>
                <a:gridCol w="1287500"/>
                <a:gridCol w="1579325"/>
                <a:gridCol w="1214375"/>
                <a:gridCol w="1569900"/>
                <a:gridCol w="1773175"/>
                <a:gridCol w="1309625"/>
                <a:gridCol w="1491875"/>
                <a:gridCol w="840525"/>
              </a:tblGrid>
              <a:tr h="539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code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date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lstm</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arima</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fbprophet</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RL</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sampro_youtube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hk_youtube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suka_youtube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close</a:t>
                      </a:r>
                      <a:endParaRPr b="1"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75635.24267578125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76491.08497472802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76623.2358624819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0.7823529411764706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156.76470588235293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0.5076208513708514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101.8575036075036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0.5125603526830673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77000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75637.32958984375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76936.87973354082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76644.81668759834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0.5472222222222222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109.8611111111111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0.5895424836601307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118.08496732026143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0.5636259615421295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76096.15283203125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76320.41718345125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76621.52012548641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0.772108843537415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154.42176870748298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0.548018648018648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109.8764568764569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0.24351451794306436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0.5351220965385437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77200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76369.52661132812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76895.10958142759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76429.80359181295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0.6597967250141163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132.30717108977976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0.5645161163859226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113.11374959297396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0.29997785687446593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0.5807233676314354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77400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76418.15063476562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77680.41069898686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76287.74944202403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0.43888888888888883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87.94444444444446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0.6452922077922078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129.0584415584416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0.3010847717523575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0.4843483939766884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76359.40673828125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77162.59166319207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75936.43952160457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0.4655483405483406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93.3823953823954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0.6834075281443702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136.86571615518983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0.1856757402420044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0.21809494495391846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77700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76422.0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77641.18038252764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75967.82153906283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0.5718073593073593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114.67965367965367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0.24771524771524772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49.543049543049534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0.39847799284117563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0.32479862372080487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76854.09106445312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76541.42479116977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75715.30224376015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0.5097402597402598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102.03896103896105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0.4542417460226949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91.04065689684666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0.2841522693634033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0.44273969531059265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76312.1123046875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73766.2246482903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75549.74877666075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0.4166861687387739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0.604040116071701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2021-10-01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75350.94018554688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74356.54373860663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75355.39555011716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0.6680860420068105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0.9657880663871765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73200</a:t>
                      </a:r>
                      <a:endParaRPr sz="1500" u="none" cap="none" strike="noStrike">
                        <a:solidFill>
                          <a:srgbClr val="24292F"/>
                        </a:solidFill>
                        <a:highlight>
                          <a:srgbClr val="FFFFFF"/>
                        </a:highlight>
                      </a:endParaRPr>
                    </a:p>
                  </a:txBody>
                  <a:tcPr marT="47625" marB="47625" marR="47625" marL="47625"/>
                </a:tc>
              </a:tr>
            </a:tbl>
          </a:graphicData>
        </a:graphic>
      </p:graphicFrame>
      <p:sp>
        <p:nvSpPr>
          <p:cNvPr id="1107" name="Google Shape;1107;gf5d93c4d0e_0_190"/>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08" name="Google Shape;1108;gf5d93c4d0e_0_190"/>
          <p:cNvSpPr txBox="1"/>
          <p:nvPr/>
        </p:nvSpPr>
        <p:spPr>
          <a:xfrm>
            <a:off x="1160425" y="1448775"/>
            <a:ext cx="1641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 </a:t>
            </a:r>
            <a:r>
              <a:rPr b="1" lang="en-US" sz="2200">
                <a:solidFill>
                  <a:schemeClr val="accent2"/>
                </a:solidFill>
                <a:latin typeface="Roboto"/>
                <a:ea typeface="Roboto"/>
                <a:cs typeface="Roboto"/>
                <a:sym typeface="Roboto"/>
              </a:rPr>
              <a:t>업종별 모델 결과 및 신문사 뉴스 긍정지수, 뉴스심리지수(NSI) 계산 결과</a:t>
            </a:r>
            <a:endParaRPr b="1" sz="3200">
              <a:solidFill>
                <a:schemeClr val="accent2"/>
              </a:solidFill>
            </a:endParaRPr>
          </a:p>
        </p:txBody>
      </p:sp>
      <p:cxnSp>
        <p:nvCxnSpPr>
          <p:cNvPr id="1109" name="Google Shape;1109;gf5d93c4d0e_0_190"/>
          <p:cNvCxnSpPr/>
          <p:nvPr/>
        </p:nvCxnSpPr>
        <p:spPr>
          <a:xfrm>
            <a:off x="868675" y="3556575"/>
            <a:ext cx="17487900" cy="0"/>
          </a:xfrm>
          <a:prstGeom prst="straightConnector1">
            <a:avLst/>
          </a:prstGeom>
          <a:noFill/>
          <a:ln cap="flat" cmpd="sng" w="28575">
            <a:solidFill>
              <a:srgbClr val="DEE6E8"/>
            </a:solidFill>
            <a:prstDash val="solid"/>
            <a:round/>
            <a:headEnd len="sm" w="sm" type="none"/>
            <a:tailEnd len="sm" w="sm" type="none"/>
          </a:ln>
        </p:spPr>
      </p:cxnSp>
      <p:cxnSp>
        <p:nvCxnSpPr>
          <p:cNvPr id="1110" name="Google Shape;1110;gf5d93c4d0e_0_190"/>
          <p:cNvCxnSpPr/>
          <p:nvPr/>
        </p:nvCxnSpPr>
        <p:spPr>
          <a:xfrm rot="10800000">
            <a:off x="18503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1" name="Google Shape;1111;gf5d93c4d0e_0_190"/>
          <p:cNvCxnSpPr/>
          <p:nvPr/>
        </p:nvCxnSpPr>
        <p:spPr>
          <a:xfrm rot="10800000">
            <a:off x="30368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2" name="Google Shape;1112;gf5d93c4d0e_0_190"/>
          <p:cNvCxnSpPr/>
          <p:nvPr/>
        </p:nvCxnSpPr>
        <p:spPr>
          <a:xfrm rot="10800000">
            <a:off x="7260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3" name="Google Shape;1113;gf5d93c4d0e_0_190"/>
          <p:cNvCxnSpPr/>
          <p:nvPr/>
        </p:nvCxnSpPr>
        <p:spPr>
          <a:xfrm rot="10800000">
            <a:off x="12975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4" name="Google Shape;1114;gf5d93c4d0e_0_190"/>
          <p:cNvCxnSpPr/>
          <p:nvPr/>
        </p:nvCxnSpPr>
        <p:spPr>
          <a:xfrm rot="10800000">
            <a:off x="17547425" y="3122625"/>
            <a:ext cx="0" cy="6448200"/>
          </a:xfrm>
          <a:prstGeom prst="straightConnector1">
            <a:avLst/>
          </a:prstGeom>
          <a:noFill/>
          <a:ln cap="flat" cmpd="sng" w="28575">
            <a:solidFill>
              <a:srgbClr val="DEE6E8"/>
            </a:solidFill>
            <a:prstDash val="solid"/>
            <a:round/>
            <a:headEnd len="sm" w="sm" type="none"/>
            <a:tailEnd len="sm" w="sm" type="none"/>
          </a:ln>
        </p:spPr>
      </p:cxnSp>
      <p:sp>
        <p:nvSpPr>
          <p:cNvPr id="1115" name="Google Shape;1115;gf5d93c4d0e_0_190"/>
          <p:cNvSpPr txBox="1"/>
          <p:nvPr/>
        </p:nvSpPr>
        <p:spPr>
          <a:xfrm>
            <a:off x="1343725" y="2076025"/>
            <a:ext cx="16582200" cy="430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200">
                <a:solidFill>
                  <a:schemeClr val="accent2"/>
                </a:solidFill>
                <a:latin typeface="Roboto"/>
                <a:ea typeface="Roboto"/>
                <a:cs typeface="Roboto"/>
                <a:sym typeface="Roboto"/>
              </a:rPr>
              <a:t>매일 뉴스 크롤링 후에 업데이트 가능하도록 코드 작성</a:t>
            </a:r>
            <a:endParaRPr b="1" sz="2000">
              <a:solidFill>
                <a:srgbClr val="C0504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21" name="Google Shape;1121;gf5d93c4d0e_0_27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22" name="Google Shape;1122;gf5d93c4d0e_0_27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23" name="Google Shape;1123;gf5d93c4d0e_0_275"/>
          <p:cNvSpPr/>
          <p:nvPr/>
        </p:nvSpPr>
        <p:spPr>
          <a:xfrm>
            <a:off x="8382600" y="7476875"/>
            <a:ext cx="2246700" cy="683700"/>
          </a:xfrm>
          <a:prstGeom prst="downArrow">
            <a:avLst>
              <a:gd fmla="val 43642" name="adj1"/>
              <a:gd fmla="val 60677" name="adj2"/>
            </a:avLst>
          </a:prstGeom>
          <a:solidFill>
            <a:srgbClr val="DEE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f5d93c4d0e_0_275"/>
          <p:cNvSpPr txBox="1"/>
          <p:nvPr/>
        </p:nvSpPr>
        <p:spPr>
          <a:xfrm>
            <a:off x="10893600" y="7494688"/>
            <a:ext cx="3366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1" lang="en-US" sz="3000">
                <a:solidFill>
                  <a:srgbClr val="C0504D"/>
                </a:solidFill>
                <a:latin typeface="Roboto"/>
                <a:ea typeface="Roboto"/>
                <a:cs typeface="Roboto"/>
                <a:sym typeface="Roboto"/>
              </a:rPr>
              <a:t>예측 </a:t>
            </a:r>
            <a:r>
              <a:rPr b="1" i="0" lang="en-US" sz="3000" u="none" cap="none" strike="noStrike">
                <a:solidFill>
                  <a:srgbClr val="C0504D"/>
                </a:solidFill>
                <a:latin typeface="Roboto"/>
                <a:ea typeface="Roboto"/>
                <a:cs typeface="Roboto"/>
                <a:sym typeface="Roboto"/>
              </a:rPr>
              <a:t>정확도 </a:t>
            </a:r>
            <a:r>
              <a:rPr b="1" lang="en-US" sz="3000">
                <a:solidFill>
                  <a:srgbClr val="C0504D"/>
                </a:solidFill>
                <a:latin typeface="Roboto"/>
                <a:ea typeface="Roboto"/>
                <a:cs typeface="Roboto"/>
                <a:sym typeface="Roboto"/>
              </a:rPr>
              <a:t>비교</a:t>
            </a:r>
            <a:endParaRPr b="1" i="0" sz="3000" u="none" cap="none" strike="noStrike">
              <a:solidFill>
                <a:srgbClr val="C0504D"/>
              </a:solidFill>
              <a:latin typeface="Roboto"/>
              <a:ea typeface="Roboto"/>
              <a:cs typeface="Roboto"/>
              <a:sym typeface="Roboto"/>
            </a:endParaRPr>
          </a:p>
        </p:txBody>
      </p:sp>
      <p:sp>
        <p:nvSpPr>
          <p:cNvPr id="1125" name="Google Shape;1125;gf5d93c4d0e_0_27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26" name="Google Shape;1126;gf5d93c4d0e_0_275"/>
          <p:cNvSpPr txBox="1"/>
          <p:nvPr/>
        </p:nvSpPr>
        <p:spPr>
          <a:xfrm>
            <a:off x="1160425" y="1448775"/>
            <a:ext cx="115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200">
                <a:solidFill>
                  <a:schemeClr val="accent2"/>
                </a:solidFill>
              </a:rPr>
              <a:t>학습 진행 후 결과 확인</a:t>
            </a:r>
            <a:endParaRPr b="1" i="0" sz="1200" u="none" cap="none" strike="noStrike">
              <a:solidFill>
                <a:schemeClr val="accent2"/>
              </a:solidFill>
              <a:latin typeface="Nanum Gothic"/>
              <a:ea typeface="Nanum Gothic"/>
              <a:cs typeface="Nanum Gothic"/>
              <a:sym typeface="Nanum Gothic"/>
            </a:endParaRPr>
          </a:p>
        </p:txBody>
      </p:sp>
      <p:pic>
        <p:nvPicPr>
          <p:cNvPr id="1127" name="Google Shape;1127;gf5d93c4d0e_0_275"/>
          <p:cNvPicPr preferRelativeResize="0"/>
          <p:nvPr/>
        </p:nvPicPr>
        <p:blipFill rotWithShape="1">
          <a:blip r:embed="rId3">
            <a:alphaModFix/>
          </a:blip>
          <a:srcRect b="0" l="0" r="0" t="0"/>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b="0" l="0" r="0" t="0"/>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177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FFFFFF"/>
              </a:buClr>
              <a:buSzPts val="3000"/>
              <a:buFont typeface="Roboto"/>
              <a:buAutoNum type="arabicPeriod"/>
            </a:pPr>
            <a:r>
              <a:rPr b="1" lang="en-US" sz="3000">
                <a:solidFill>
                  <a:srgbClr val="FFFFFF"/>
                </a:solidFill>
                <a:latin typeface="Roboto"/>
                <a:ea typeface="Roboto"/>
                <a:cs typeface="Roboto"/>
                <a:sym typeface="Roboto"/>
              </a:rPr>
              <a:t>하드</a:t>
            </a:r>
            <a:r>
              <a:rPr b="1" i="0" lang="en-US" sz="3000" u="none" cap="none" strike="noStrike">
                <a:solidFill>
                  <a:srgbClr val="FFFFFF"/>
                </a:solidFill>
                <a:latin typeface="Roboto"/>
                <a:ea typeface="Roboto"/>
                <a:cs typeface="Roboto"/>
                <a:sym typeface="Roboto"/>
              </a:rPr>
              <a:t>보팅 방법을 통해서 상승, 하락, 보합을 예측</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i="0" lang="en-US" sz="3000" u="none" cap="none" strike="noStrike">
                <a:solidFill>
                  <a:srgbClr val="A69685"/>
                </a:solidFill>
                <a:latin typeface="Roboto"/>
                <a:ea typeface="Roboto"/>
                <a:cs typeface="Roboto"/>
                <a:sym typeface="Roboto"/>
              </a:rPr>
              <a:t>1,1,1,1,0,1,0,0  →  1</a:t>
            </a:r>
            <a:endParaRPr b="1" i="0" sz="3000" u="none" cap="none" strike="noStrike">
              <a:solidFill>
                <a:srgbClr val="A69685"/>
              </a:solidFill>
              <a:latin typeface="Roboto"/>
              <a:ea typeface="Roboto"/>
              <a:cs typeface="Roboto"/>
              <a:sym typeface="Roboto"/>
            </a:endParaRPr>
          </a:p>
        </p:txBody>
      </p:sp>
      <p:sp>
        <p:nvSpPr>
          <p:cNvPr id="1130" name="Google Shape;1130;gf5d93c4d0e_0_275"/>
          <p:cNvSpPr txBox="1"/>
          <p:nvPr/>
        </p:nvSpPr>
        <p:spPr>
          <a:xfrm>
            <a:off x="4752000" y="5578200"/>
            <a:ext cx="95079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3000">
                <a:solidFill>
                  <a:srgbClr val="FFFFFF"/>
                </a:solidFill>
                <a:latin typeface="Roboto"/>
                <a:ea typeface="Roboto"/>
                <a:cs typeface="Roboto"/>
                <a:sym typeface="Roboto"/>
              </a:rPr>
              <a:t>2.  </a:t>
            </a:r>
            <a:r>
              <a:rPr b="1" i="0" lang="en-US" sz="3000" u="none" cap="none" strike="noStrike">
                <a:solidFill>
                  <a:srgbClr val="FFFFFF"/>
                </a:solidFill>
                <a:latin typeface="Roboto"/>
                <a:ea typeface="Roboto"/>
                <a:cs typeface="Roboto"/>
                <a:sym typeface="Roboto"/>
              </a:rPr>
              <a:t>로지스틱 </a:t>
            </a:r>
            <a:r>
              <a:rPr b="1" lang="en-US" sz="3000">
                <a:solidFill>
                  <a:srgbClr val="FFFFFF"/>
                </a:solidFill>
                <a:latin typeface="Roboto"/>
                <a:ea typeface="Roboto"/>
                <a:cs typeface="Roboto"/>
                <a:sym typeface="Roboto"/>
              </a:rPr>
              <a:t>분류</a:t>
            </a:r>
            <a:r>
              <a:rPr b="1" lang="en-US" sz="3000">
                <a:solidFill>
                  <a:srgbClr val="FFFFFF"/>
                </a:solidFill>
                <a:latin typeface="Roboto"/>
                <a:ea typeface="Roboto"/>
                <a:cs typeface="Roboto"/>
                <a:sym typeface="Roboto"/>
              </a:rPr>
              <a:t> </a:t>
            </a:r>
            <a:r>
              <a:rPr b="1" i="0" lang="en-US" sz="3000" u="none" cap="none" strike="noStrike">
                <a:solidFill>
                  <a:srgbClr val="FFFFFF"/>
                </a:solidFill>
                <a:latin typeface="Roboto"/>
                <a:ea typeface="Roboto"/>
                <a:cs typeface="Roboto"/>
                <a:sym typeface="Roboto"/>
              </a:rPr>
              <a:t>모델을 </a:t>
            </a:r>
            <a:r>
              <a:rPr b="1" lang="en-US" sz="3000">
                <a:solidFill>
                  <a:srgbClr val="FFFFFF"/>
                </a:solidFill>
                <a:latin typeface="Roboto"/>
                <a:ea typeface="Roboto"/>
                <a:cs typeface="Roboto"/>
                <a:sym typeface="Roboto"/>
              </a:rPr>
              <a:t>이용</a:t>
            </a:r>
            <a:r>
              <a:rPr b="1" i="0" lang="en-US" sz="3000" u="none" cap="none" strike="noStrike">
                <a:solidFill>
                  <a:srgbClr val="FFFFFF"/>
                </a:solidFill>
                <a:latin typeface="Roboto"/>
                <a:ea typeface="Roboto"/>
                <a:cs typeface="Roboto"/>
                <a:sym typeface="Roboto"/>
              </a:rPr>
              <a:t>하여 분류</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lang="en-US" sz="3000">
                <a:solidFill>
                  <a:srgbClr val="A69685"/>
                </a:solidFill>
                <a:latin typeface="Roboto"/>
                <a:ea typeface="Roboto"/>
                <a:cs typeface="Roboto"/>
                <a:sym typeface="Roboto"/>
              </a:rPr>
              <a:t>분류 </a:t>
            </a:r>
            <a:r>
              <a:rPr b="1" i="0" lang="en-US" sz="3000" u="none" cap="none" strike="noStrike">
                <a:solidFill>
                  <a:srgbClr val="A69685"/>
                </a:solidFill>
                <a:latin typeface="Roboto"/>
                <a:ea typeface="Roboto"/>
                <a:cs typeface="Roboto"/>
                <a:sym typeface="Roboto"/>
              </a:rPr>
              <a:t>모델</a:t>
            </a:r>
            <a:r>
              <a:rPr b="1" i="0" lang="en-US" sz="3000" u="none" cap="none" strike="noStrike">
                <a:solidFill>
                  <a:srgbClr val="A69685"/>
                </a:solidFill>
                <a:latin typeface="Roboto"/>
                <a:ea typeface="Roboto"/>
                <a:cs typeface="Roboto"/>
                <a:sym typeface="Roboto"/>
              </a:rPr>
              <a:t> </a:t>
            </a:r>
            <a:r>
              <a:rPr b="1" lang="en-US" sz="3000">
                <a:solidFill>
                  <a:srgbClr val="A69685"/>
                </a:solidFill>
                <a:latin typeface="Roboto"/>
                <a:ea typeface="Roboto"/>
                <a:cs typeface="Roboto"/>
                <a:sym typeface="Roboto"/>
              </a:rPr>
              <a:t>분석</a:t>
            </a:r>
            <a:r>
              <a:rPr b="1" i="0" lang="en-US" sz="3000" u="none" cap="none" strike="noStrike">
                <a:solidFill>
                  <a:srgbClr val="A69685"/>
                </a:solidFill>
                <a:latin typeface="Roboto"/>
                <a:ea typeface="Roboto"/>
                <a:cs typeface="Roboto"/>
                <a:sym typeface="Roboto"/>
              </a:rPr>
              <a:t> 결과 도출</a:t>
            </a:r>
            <a:endParaRPr b="1" i="0" sz="3000" u="none" cap="none" strike="noStrike">
              <a:solidFill>
                <a:srgbClr val="A69685"/>
              </a:solidFill>
              <a:latin typeface="Roboto"/>
              <a:ea typeface="Roboto"/>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f5d93c4d0e_0_275"/>
          <p:cNvSpPr txBox="1"/>
          <p:nvPr/>
        </p:nvSpPr>
        <p:spPr>
          <a:xfrm>
            <a:off x="4752000" y="8561975"/>
            <a:ext cx="9507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en-US" sz="3000" u="none" cap="none" strike="noStrike">
                <a:solidFill>
                  <a:srgbClr val="EBEEF0"/>
                </a:solidFill>
                <a:latin typeface="Roboto"/>
                <a:ea typeface="Roboto"/>
                <a:cs typeface="Roboto"/>
                <a:sym typeface="Roboto"/>
              </a:rPr>
              <a:t>최종 웹 페이지</a:t>
            </a:r>
            <a:r>
              <a:rPr b="1" lang="en-US" sz="3000">
                <a:solidFill>
                  <a:srgbClr val="EBEEF0"/>
                </a:solidFill>
                <a:latin typeface="Roboto"/>
                <a:ea typeface="Roboto"/>
                <a:cs typeface="Roboto"/>
                <a:sym typeface="Roboto"/>
              </a:rPr>
              <a:t> 분석 결과</a:t>
            </a:r>
            <a:r>
              <a:rPr b="1" i="0" lang="en-US" sz="3000" u="none" cap="none" strike="noStrike">
                <a:solidFill>
                  <a:srgbClr val="EBEEF0"/>
                </a:solidFill>
                <a:latin typeface="Roboto"/>
                <a:ea typeface="Roboto"/>
                <a:cs typeface="Roboto"/>
                <a:sym typeface="Roboto"/>
              </a:rPr>
              <a:t> </a:t>
            </a:r>
            <a:r>
              <a:rPr b="1" lang="en-US" sz="3000">
                <a:solidFill>
                  <a:srgbClr val="EBEEF0"/>
                </a:solidFill>
                <a:latin typeface="Roboto"/>
                <a:ea typeface="Roboto"/>
                <a:cs typeface="Roboto"/>
                <a:sym typeface="Roboto"/>
              </a:rPr>
              <a:t>제공</a:t>
            </a:r>
            <a:endParaRPr b="1" i="0" sz="3000" u="none" cap="none" strike="noStrike">
              <a:solidFill>
                <a:srgbClr val="EBEEF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38" name="Google Shape;1138;gf5d93c4d0e_0_36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39" name="Google Shape;1139;gf5d93c4d0e_0_36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40" name="Google Shape;1140;gf5d93c4d0e_0_362"/>
          <p:cNvGraphicFramePr/>
          <p:nvPr/>
        </p:nvGraphicFramePr>
        <p:xfrm>
          <a:off x="1024375" y="2673488"/>
          <a:ext cx="3000000" cy="3000000"/>
        </p:xfrm>
        <a:graphic>
          <a:graphicData uri="http://schemas.openxmlformats.org/drawingml/2006/table">
            <a:tbl>
              <a:tblPr>
                <a:solidFill>
                  <a:srgbClr val="FFFFFF"/>
                </a:solidFill>
                <a:tableStyleId>{A59CCAE1-5D06-40D1-98C8-9323FAD2C121}</a:tableStyleId>
              </a:tblPr>
              <a:tblGrid>
                <a:gridCol w="648875"/>
                <a:gridCol w="1182450"/>
                <a:gridCol w="827600"/>
                <a:gridCol w="937325"/>
                <a:gridCol w="1132400"/>
                <a:gridCol w="647700"/>
                <a:gridCol w="1329250"/>
                <a:gridCol w="1757775"/>
                <a:gridCol w="1327675"/>
                <a:gridCol w="1737600"/>
                <a:gridCol w="1847675"/>
                <a:gridCol w="1307650"/>
                <a:gridCol w="1574700"/>
                <a:gridCol w="1038100"/>
              </a:tblGrid>
              <a:tr h="560325">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code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date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lstm</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arima</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fbprophet</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RL</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sampro_youtube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hk_youtube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suka_youtube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change</a:t>
                      </a:r>
                      <a:endParaRPr b="1" sz="17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2021-09-15</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75550.37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76491.08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76623.24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2021-09-16</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2021-09-23</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2021-09-29</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2021-10-01</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bl>
          </a:graphicData>
        </a:graphic>
      </p:graphicFrame>
      <p:sp>
        <p:nvSpPr>
          <p:cNvPr id="1141" name="Google Shape;1141;gf5d93c4d0e_0_36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42" name="Google Shape;1142;gf5d93c4d0e_0_362"/>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1) 하드보팅 방법을 통해서 상승, 하락, 보합을 예측</a:t>
            </a:r>
            <a:endParaRPr b="1" i="0" sz="1700" u="none" cap="none" strike="noStrike">
              <a:solidFill>
                <a:schemeClr val="accent2"/>
              </a:solidFill>
              <a:latin typeface="Nanum Gothic"/>
              <a:ea typeface="Nanum Gothic"/>
              <a:cs typeface="Nanum Gothic"/>
              <a:sym typeface="Nanum Gothic"/>
            </a:endParaRPr>
          </a:p>
        </p:txBody>
      </p:sp>
      <p:pic>
        <p:nvPicPr>
          <p:cNvPr id="1143" name="Google Shape;1143;gf5d93c4d0e_0_362"/>
          <p:cNvPicPr preferRelativeResize="0"/>
          <p:nvPr/>
        </p:nvPicPr>
        <p:blipFill rotWithShape="1">
          <a:blip r:embed="rId3">
            <a:alphaModFix/>
          </a:blip>
          <a:srcRect b="13985" l="0" r="0" t="0"/>
          <a:stretch/>
        </p:blipFill>
        <p:spPr>
          <a:xfrm>
            <a:off x="19286350" y="8623750"/>
            <a:ext cx="9365176" cy="940137"/>
          </a:xfrm>
          <a:prstGeom prst="rect">
            <a:avLst/>
          </a:prstGeom>
          <a:noFill/>
          <a:ln>
            <a:noFill/>
          </a:ln>
        </p:spPr>
      </p:pic>
      <p:pic>
        <p:nvPicPr>
          <p:cNvPr id="1144" name="Google Shape;1144;gf5d93c4d0e_0_362"/>
          <p:cNvPicPr preferRelativeResize="0"/>
          <p:nvPr/>
        </p:nvPicPr>
        <p:blipFill rotWithShape="1">
          <a:blip r:embed="rId4">
            <a:alphaModFix/>
          </a:blip>
          <a:srcRect b="0" l="0" r="0" t="0"/>
          <a:stretch/>
        </p:blipFill>
        <p:spPr>
          <a:xfrm>
            <a:off x="4202575" y="8704845"/>
            <a:ext cx="10668000" cy="940125"/>
          </a:xfrm>
          <a:prstGeom prst="rect">
            <a:avLst/>
          </a:prstGeom>
          <a:noFill/>
          <a:ln>
            <a:noFill/>
          </a:ln>
        </p:spPr>
      </p:pic>
      <p:sp>
        <p:nvSpPr>
          <p:cNvPr id="1145" name="Google Shape;1145;gf5d93c4d0e_0_362"/>
          <p:cNvSpPr txBox="1"/>
          <p:nvPr/>
        </p:nvSpPr>
        <p:spPr>
          <a:xfrm>
            <a:off x="4775575" y="8858425"/>
            <a:ext cx="952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상승(1) ･ 하락(-1) 개수가 더 많은 결과 </a:t>
            </a:r>
            <a:r>
              <a:rPr b="1" lang="en-US" sz="3000">
                <a:solidFill>
                  <a:schemeClr val="lt1"/>
                </a:solidFill>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41% 정확도 </a:t>
            </a:r>
            <a:endParaRPr b="1" i="0" sz="3000" u="none" cap="none" strike="noStrike">
              <a:solidFill>
                <a:srgbClr val="A69685"/>
              </a:solidFill>
              <a:highlight>
                <a:srgbClr val="FFE599"/>
              </a:highlight>
              <a:latin typeface="Roboto"/>
              <a:ea typeface="Roboto"/>
              <a:cs typeface="Roboto"/>
              <a:sym typeface="Roboto"/>
            </a:endParaRPr>
          </a:p>
        </p:txBody>
      </p:sp>
      <p:cxnSp>
        <p:nvCxnSpPr>
          <p:cNvPr id="1146" name="Google Shape;1146;gf5d93c4d0e_0_362"/>
          <p:cNvCxnSpPr/>
          <p:nvPr/>
        </p:nvCxnSpPr>
        <p:spPr>
          <a:xfrm>
            <a:off x="868675" y="3099388"/>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47" name="Google Shape;1147;gf5d93c4d0e_0_362"/>
          <p:cNvCxnSpPr/>
          <p:nvPr/>
        </p:nvCxnSpPr>
        <p:spPr>
          <a:xfrm rot="10800000">
            <a:off x="16979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8" name="Google Shape;1148;gf5d93c4d0e_0_362"/>
          <p:cNvCxnSpPr/>
          <p:nvPr/>
        </p:nvCxnSpPr>
        <p:spPr>
          <a:xfrm rot="10800000">
            <a:off x="2846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9" name="Google Shape;1149;gf5d93c4d0e_0_362"/>
          <p:cNvCxnSpPr/>
          <p:nvPr/>
        </p:nvCxnSpPr>
        <p:spPr>
          <a:xfrm rot="10800000">
            <a:off x="6422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0" name="Google Shape;1150;gf5d93c4d0e_0_362"/>
          <p:cNvCxnSpPr/>
          <p:nvPr/>
        </p:nvCxnSpPr>
        <p:spPr>
          <a:xfrm rot="10800000">
            <a:off x="1253735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1" name="Google Shape;1151;gf5d93c4d0e_0_362"/>
          <p:cNvCxnSpPr/>
          <p:nvPr/>
        </p:nvCxnSpPr>
        <p:spPr>
          <a:xfrm rot="10800000">
            <a:off x="1731882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2" name="Google Shape;1152;gf5d93c4d0e_0_362"/>
          <p:cNvCxnSpPr/>
          <p:nvPr/>
        </p:nvCxnSpPr>
        <p:spPr>
          <a:xfrm rot="10800000">
            <a:off x="86867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3" name="Google Shape;1153;gf5d93c4d0e_0_362"/>
          <p:cNvCxnSpPr/>
          <p:nvPr/>
        </p:nvCxnSpPr>
        <p:spPr>
          <a:xfrm>
            <a:off x="916357" y="25970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4" name="Google Shape;1154;gf5d93c4d0e_0_362"/>
          <p:cNvCxnSpPr/>
          <p:nvPr/>
        </p:nvCxnSpPr>
        <p:spPr>
          <a:xfrm>
            <a:off x="868675" y="84263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5" name="Google Shape;1155;gf5d93c4d0e_0_362"/>
          <p:cNvCxnSpPr/>
          <p:nvPr/>
        </p:nvCxnSpPr>
        <p:spPr>
          <a:xfrm rot="10800000">
            <a:off x="18248675" y="2597225"/>
            <a:ext cx="0" cy="58551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61" name="Google Shape;1161;gf598ca5f18_5_1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62" name="Google Shape;1162;gf598ca5f18_5_1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63" name="Google Shape;1163;gf598ca5f18_5_11"/>
          <p:cNvPicPr preferRelativeResize="0"/>
          <p:nvPr/>
        </p:nvPicPr>
        <p:blipFill rotWithShape="1">
          <a:blip r:embed="rId3">
            <a:alphaModFix/>
          </a:blip>
          <a:srcRect b="0" l="0" r="0"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sp>
        <p:nvSpPr>
          <p:cNvPr id="1165" name="Google Shape;1165;gf598ca5f18_5_11"/>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2)로지스틱 회귀 모델을 이용하여 분류</a:t>
            </a:r>
            <a:endParaRPr b="1" i="0" sz="1700" u="none" cap="none" strike="noStrike">
              <a:solidFill>
                <a:schemeClr val="dk2"/>
              </a:solidFill>
              <a:latin typeface="Nanum Gothic"/>
              <a:ea typeface="Nanum Gothic"/>
              <a:cs typeface="Nanum Gothic"/>
              <a:sym typeface="Nanum Gothic"/>
            </a:endParaRPr>
          </a:p>
        </p:txBody>
      </p:sp>
      <p:sp>
        <p:nvSpPr>
          <p:cNvPr id="1166" name="Google Shape;1166;gf598ca5f18_5_1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67" name="Google Shape;1167;gf598ca5f18_5_11"/>
          <p:cNvPicPr preferRelativeResize="0"/>
          <p:nvPr/>
        </p:nvPicPr>
        <p:blipFill rotWithShape="1">
          <a:blip r:embed="rId5">
            <a:alphaModFix/>
          </a:blip>
          <a:srcRect b="0" l="0" r="0" t="0"/>
          <a:stretch/>
        </p:blipFill>
        <p:spPr>
          <a:xfrm>
            <a:off x="3945725" y="7054225"/>
            <a:ext cx="11125200" cy="2932275"/>
          </a:xfrm>
          <a:prstGeom prst="rect">
            <a:avLst/>
          </a:prstGeom>
          <a:noFill/>
          <a:ln>
            <a:noFill/>
          </a:ln>
        </p:spPr>
      </p:pic>
      <p:sp>
        <p:nvSpPr>
          <p:cNvPr id="1168" name="Google Shape;1168;gf598ca5f18_5_11"/>
          <p:cNvSpPr txBox="1"/>
          <p:nvPr/>
        </p:nvSpPr>
        <p:spPr>
          <a:xfrm>
            <a:off x="5070125" y="870007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로지스틱 분류</a:t>
            </a:r>
            <a:r>
              <a:rPr b="1" lang="en-US" sz="3000">
                <a:solidFill>
                  <a:srgbClr val="FFFFFF"/>
                </a:solidFill>
                <a:latin typeface="Roboto"/>
                <a:ea typeface="Roboto"/>
                <a:cs typeface="Roboto"/>
                <a:sym typeface="Roboto"/>
              </a:rPr>
              <a:t> 결과 </a:t>
            </a:r>
            <a:r>
              <a:rPr b="1" lang="en-US" sz="3000">
                <a:solidFill>
                  <a:schemeClr val="lt1"/>
                </a:solidFill>
                <a:latin typeface="Roboto"/>
                <a:ea typeface="Roboto"/>
                <a:cs typeface="Roboto"/>
                <a:sym typeface="Roboto"/>
              </a:rPr>
              <a:t>⇒ </a:t>
            </a:r>
            <a:r>
              <a:rPr b="1" lang="en-US" sz="3000">
                <a:solidFill>
                  <a:schemeClr val="dk1"/>
                </a:solidFill>
                <a:highlight>
                  <a:srgbClr val="FFD966"/>
                </a:highlight>
                <a:latin typeface="Roboto"/>
                <a:ea typeface="Roboto"/>
                <a:cs typeface="Roboto"/>
                <a:sym typeface="Roboto"/>
              </a:rPr>
              <a:t> 약 63% 정확도</a:t>
            </a:r>
            <a:r>
              <a:rPr b="1" lang="en-US" sz="3000">
                <a:solidFill>
                  <a:srgbClr val="FFE599"/>
                </a:solidFill>
                <a:highlight>
                  <a:srgbClr val="FFD966"/>
                </a:highlight>
                <a:latin typeface="Roboto"/>
                <a:ea typeface="Roboto"/>
                <a:cs typeface="Roboto"/>
                <a:sym typeface="Roboto"/>
              </a:rPr>
              <a:t>.</a:t>
            </a:r>
            <a:r>
              <a:rPr b="1" lang="en-US" sz="3000">
                <a:solidFill>
                  <a:schemeClr val="dk1"/>
                </a:solidFill>
                <a:highlight>
                  <a:srgbClr val="FFD966"/>
                </a:highlight>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a:t>
            </a:r>
            <a:endParaRPr b="1" i="0" sz="3000" u="none" cap="none" strike="noStrike">
              <a:solidFill>
                <a:srgbClr val="A69685"/>
              </a:solidFill>
              <a:highlight>
                <a:srgbClr val="FFE599"/>
              </a:highlight>
              <a:latin typeface="Roboto"/>
              <a:ea typeface="Roboto"/>
              <a:cs typeface="Roboto"/>
              <a:sym typeface="Roboto"/>
            </a:endParaRPr>
          </a:p>
        </p:txBody>
      </p:sp>
      <p:sp>
        <p:nvSpPr>
          <p:cNvPr id="1169" name="Google Shape;1169;gf598ca5f18_5_11"/>
          <p:cNvSpPr txBox="1"/>
          <p:nvPr/>
        </p:nvSpPr>
        <p:spPr>
          <a:xfrm>
            <a:off x="5070125" y="776662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모든 데이터의 결과를 피처로 사용해</a:t>
            </a:r>
            <a:endParaRPr b="1" i="0" sz="3000" u="none" cap="none" strike="noStrike">
              <a:solidFill>
                <a:srgbClr val="A69685"/>
              </a:solidFill>
              <a:highlight>
                <a:srgbClr val="FFE599"/>
              </a:highlight>
              <a:latin typeface="Roboto"/>
              <a:ea typeface="Roboto"/>
              <a:cs typeface="Roboto"/>
              <a:sym typeface="Roboto"/>
            </a:endParaRPr>
          </a:p>
        </p:txBody>
      </p:sp>
      <p:pic>
        <p:nvPicPr>
          <p:cNvPr id="1170" name="Google Shape;1170;gf598ca5f18_5_11"/>
          <p:cNvPicPr preferRelativeResize="0"/>
          <p:nvPr/>
        </p:nvPicPr>
        <p:blipFill rotWithShape="1">
          <a:blip r:embed="rId3">
            <a:alphaModFix/>
          </a:blip>
          <a:srcRect b="38091" l="0" r="0" t="0"/>
          <a:stretch/>
        </p:blipFill>
        <p:spPr>
          <a:xfrm>
            <a:off x="1189725" y="2675975"/>
            <a:ext cx="7624126" cy="37971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f598ca5f18_5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80" name="Google Shape;1180;gf598ca5f18_5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81" name="Google Shape;1181;gf598ca5f18_5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b="0" l="0" r="35237" t="0"/>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l="0" r="0" t="0"/>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f598ca5f18_5_27"/>
          <p:cNvSpPr/>
          <p:nvPr/>
        </p:nvSpPr>
        <p:spPr>
          <a:xfrm>
            <a:off x="8380406"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f598ca5f18_5_27"/>
          <p:cNvSpPr/>
          <p:nvPr/>
        </p:nvSpPr>
        <p:spPr>
          <a:xfrm>
            <a:off x="13350968"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f598ca5f18_5_27"/>
          <p:cNvSpPr txBox="1"/>
          <p:nvPr/>
        </p:nvSpPr>
        <p:spPr>
          <a:xfrm>
            <a:off x="8912448" y="8932825"/>
            <a:ext cx="4692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threshold 값에 따른 정확도 확인</a:t>
            </a:r>
            <a:endParaRPr b="1" sz="2400">
              <a:solidFill>
                <a:srgbClr val="4B6972"/>
              </a:solidFill>
              <a:latin typeface="Roboto"/>
              <a:ea typeface="Roboto"/>
              <a:cs typeface="Roboto"/>
              <a:sym typeface="Roboto"/>
            </a:endParaRPr>
          </a:p>
        </p:txBody>
      </p:sp>
      <p:pic>
        <p:nvPicPr>
          <p:cNvPr id="1190" name="Google Shape;1190;gf598ca5f18_5_27"/>
          <p:cNvPicPr preferRelativeResize="0"/>
          <p:nvPr/>
        </p:nvPicPr>
        <p:blipFill rotWithShape="1">
          <a:blip r:embed="rId7">
            <a:alphaModFix/>
          </a:blip>
          <a:srcRect b="-8719" l="0" r="44625" t="0"/>
          <a:stretch/>
        </p:blipFill>
        <p:spPr>
          <a:xfrm>
            <a:off x="1271000" y="8052975"/>
            <a:ext cx="3075050" cy="776675"/>
          </a:xfrm>
          <a:prstGeom prst="rect">
            <a:avLst/>
          </a:prstGeom>
          <a:noFill/>
          <a:ln>
            <a:noFill/>
          </a:ln>
        </p:spPr>
      </p:pic>
      <p:sp>
        <p:nvSpPr>
          <p:cNvPr id="1191" name="Google Shape;1191;gf598ca5f18_5_27"/>
          <p:cNvSpPr txBox="1"/>
          <p:nvPr/>
        </p:nvSpPr>
        <p:spPr>
          <a:xfrm>
            <a:off x="14588500" y="8958975"/>
            <a:ext cx="282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C0504D"/>
                </a:solidFill>
                <a:latin typeface="Roboto"/>
                <a:ea typeface="Roboto"/>
                <a:cs typeface="Roboto"/>
                <a:sym typeface="Roboto"/>
              </a:rPr>
              <a:t>확률 및 결과 표현</a:t>
            </a:r>
            <a:endParaRPr b="1" sz="2400">
              <a:solidFill>
                <a:srgbClr val="C0504D"/>
              </a:solidFill>
              <a:latin typeface="Roboto"/>
              <a:ea typeface="Roboto"/>
              <a:cs typeface="Roboto"/>
              <a:sym typeface="Roboto"/>
            </a:endParaRPr>
          </a:p>
        </p:txBody>
      </p:sp>
      <p:sp>
        <p:nvSpPr>
          <p:cNvPr id="1192" name="Google Shape;1192;gf598ca5f18_5_27"/>
          <p:cNvSpPr/>
          <p:nvPr/>
        </p:nvSpPr>
        <p:spPr>
          <a:xfrm>
            <a:off x="3955388" y="7152985"/>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f598ca5f18_5_27"/>
          <p:cNvSpPr txBox="1"/>
          <p:nvPr/>
        </p:nvSpPr>
        <p:spPr>
          <a:xfrm>
            <a:off x="1389028" y="6402675"/>
            <a:ext cx="26745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83A1A9"/>
                </a:solidFill>
                <a:latin typeface="Roboto"/>
                <a:ea typeface="Roboto"/>
                <a:cs typeface="Roboto"/>
                <a:sym typeface="Roboto"/>
              </a:rPr>
              <a:t>Train ･ Test 분할 </a:t>
            </a:r>
            <a:br>
              <a:rPr b="1" lang="en-US" sz="2400">
                <a:solidFill>
                  <a:srgbClr val="83A1A9"/>
                </a:solidFill>
                <a:latin typeface="Roboto"/>
                <a:ea typeface="Roboto"/>
                <a:cs typeface="Roboto"/>
                <a:sym typeface="Roboto"/>
              </a:rPr>
            </a:br>
            <a:r>
              <a:rPr b="1" lang="en-US" sz="2400">
                <a:solidFill>
                  <a:srgbClr val="83A1A9"/>
                </a:solidFill>
                <a:latin typeface="Roboto"/>
                <a:ea typeface="Roboto"/>
                <a:cs typeface="Roboto"/>
                <a:sym typeface="Roboto"/>
              </a:rPr>
              <a:t>및 데이터 수 확인</a:t>
            </a:r>
            <a:endParaRPr b="1" sz="2400">
              <a:solidFill>
                <a:srgbClr val="83A1A9"/>
              </a:solidFill>
              <a:latin typeface="Roboto"/>
              <a:ea typeface="Roboto"/>
              <a:cs typeface="Roboto"/>
              <a:sym typeface="Roboto"/>
            </a:endParaRPr>
          </a:p>
        </p:txBody>
      </p:sp>
      <p:sp>
        <p:nvSpPr>
          <p:cNvPr id="1194" name="Google Shape;1194;gf598ca5f18_5_27"/>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3200">
                <a:solidFill>
                  <a:schemeClr val="accent2"/>
                </a:solidFill>
                <a:latin typeface="Roboto"/>
                <a:ea typeface="Roboto"/>
                <a:cs typeface="Roboto"/>
                <a:sym typeface="Roboto"/>
              </a:rPr>
              <a:t>최종 결과 </a:t>
            </a:r>
            <a:r>
              <a:rPr b="1" lang="en-US" sz="2500">
                <a:solidFill>
                  <a:srgbClr val="C0504D"/>
                </a:solidFill>
              </a:rPr>
              <a:t>로지스틱을 통한 분류모델로 긍정 확률 도출</a:t>
            </a:r>
            <a:endParaRPr b="1" i="0" sz="2400" u="none" cap="none" strike="noStrike">
              <a:solidFill>
                <a:schemeClr val="dk2"/>
              </a:solidFill>
              <a:latin typeface="Nanum Gothic"/>
              <a:ea typeface="Nanum Gothic"/>
              <a:cs typeface="Nanum Gothic"/>
              <a:sym typeface="Nanum Gothic"/>
            </a:endParaRPr>
          </a:p>
        </p:txBody>
      </p:sp>
      <p:sp>
        <p:nvSpPr>
          <p:cNvPr id="1195" name="Google Shape;1195;gf598ca5f18_5_27"/>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96" name="Google Shape;1196;gf598ca5f18_5_27"/>
          <p:cNvPicPr preferRelativeResize="0"/>
          <p:nvPr/>
        </p:nvPicPr>
        <p:blipFill rotWithShape="1">
          <a:blip r:embed="rId5">
            <a:alphaModFix/>
          </a:blip>
          <a:srcRect b="0" l="0" r="0" t="56857"/>
          <a:stretch/>
        </p:blipFill>
        <p:spPr>
          <a:xfrm>
            <a:off x="11192550" y="6831650"/>
            <a:ext cx="2019300" cy="1914950"/>
          </a:xfrm>
          <a:prstGeom prst="rect">
            <a:avLst/>
          </a:prstGeom>
          <a:noFill/>
          <a:ln>
            <a:noFill/>
          </a:ln>
        </p:spPr>
      </p:pic>
      <p:sp>
        <p:nvSpPr>
          <p:cNvPr id="1197" name="Google Shape;1197;gf598ca5f18_5_27"/>
          <p:cNvSpPr txBox="1"/>
          <p:nvPr/>
        </p:nvSpPr>
        <p:spPr>
          <a:xfrm>
            <a:off x="1340750" y="2033775"/>
            <a:ext cx="15054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300">
                <a:solidFill>
                  <a:srgbClr val="283252"/>
                </a:solidFill>
              </a:rPr>
              <a:t>18년도부터의 모든 데이터를 사용하여 train,test을 test_size = 0.2으로 나누어서 모델에 적합</a:t>
            </a:r>
            <a:endParaRPr b="1" sz="1950">
              <a:solidFill>
                <a:srgbClr val="283252"/>
              </a:solidFill>
            </a:endParaRPr>
          </a:p>
        </p:txBody>
      </p:sp>
      <p:sp>
        <p:nvSpPr>
          <p:cNvPr id="1198" name="Google Shape;1198;gf598ca5f18_5_27"/>
          <p:cNvSpPr txBox="1"/>
          <p:nvPr/>
        </p:nvSpPr>
        <p:spPr>
          <a:xfrm>
            <a:off x="4693250" y="8932825"/>
            <a:ext cx="3652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predict_probability 확인</a:t>
            </a:r>
            <a:endParaRPr b="1" sz="2400">
              <a:solidFill>
                <a:srgbClr val="4B697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202"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1217" name="Google Shape;1217;p43"/>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i="0" lang="en-US" sz="6600" u="none" cap="none" strike="noStrike">
                <a:solidFill>
                  <a:schemeClr val="lt1"/>
                </a:solidFill>
                <a:latin typeface="Arial"/>
                <a:ea typeface="Arial"/>
                <a:cs typeface="Arial"/>
                <a:sym typeface="Arial"/>
              </a:rPr>
              <a:t>웹 페이지 구현</a:t>
            </a:r>
            <a:endParaRPr b="0" i="0" sz="6600" u="none" cap="none" strike="noStrike">
              <a:solidFill>
                <a:schemeClr val="lt1"/>
              </a:solidFill>
              <a:latin typeface="Arial"/>
              <a:ea typeface="Arial"/>
              <a:cs typeface="Arial"/>
              <a:sym typeface="Arial"/>
            </a:endParaRPr>
          </a:p>
        </p:txBody>
      </p:sp>
      <p:sp>
        <p:nvSpPr>
          <p:cNvPr id="1218" name="Google Shape;1218;p43"/>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219" name="Google Shape;1219;p43"/>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220" name="Google Shape;1220;p43"/>
          <p:cNvPicPr preferRelativeResize="0"/>
          <p:nvPr/>
        </p:nvPicPr>
        <p:blipFill rotWithShape="1">
          <a:blip r:embed="rId9">
            <a:alphaModFix/>
          </a:blip>
          <a:srcRect b="26835" l="12434" r="13332" t="26225"/>
          <a:stretch/>
        </p:blipFill>
        <p:spPr>
          <a:xfrm>
            <a:off x="15909131" y="9554644"/>
            <a:ext cx="2343164" cy="523796"/>
          </a:xfrm>
          <a:prstGeom prst="rect">
            <a:avLst/>
          </a:prstGeom>
          <a:noFill/>
          <a:ln>
            <a:noFill/>
          </a:ln>
        </p:spPr>
      </p:pic>
      <p:sp>
        <p:nvSpPr>
          <p:cNvPr id="1221" name="Google Shape;1221;p43"/>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3</a:t>
            </a:r>
            <a:endParaRPr b="0" i="0" sz="4300" u="none" cap="none" strike="noStrike">
              <a:solidFill>
                <a:srgbClr val="000000"/>
              </a:solidFill>
              <a:latin typeface="Arial"/>
              <a:ea typeface="Arial"/>
              <a:cs typeface="Arial"/>
              <a:sym typeface="Arial"/>
            </a:endParaRPr>
          </a:p>
        </p:txBody>
      </p:sp>
      <p:sp>
        <p:nvSpPr>
          <p:cNvPr id="1222" name="Google Shape;1222;p43"/>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프로세스</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화면</a:t>
            </a:r>
            <a:endParaRPr b="1" i="0" sz="2900" u="none" cap="none" strike="noStrike">
              <a:solidFill>
                <a:schemeClr val="lt1"/>
              </a:solidFill>
              <a:latin typeface="Arial"/>
              <a:ea typeface="Arial"/>
              <a:cs typeface="Arial"/>
              <a:sym typeface="Arial"/>
            </a:endParaRPr>
          </a:p>
        </p:txBody>
      </p:sp>
      <p:sp>
        <p:nvSpPr>
          <p:cNvPr id="1223" name="Google Shape;1223;p43"/>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8"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0" name="Google Shape;1230;p4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31" name="Google Shape;1231;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32" name="Google Shape;1232;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3" name="Google Shape;1233;p44"/>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235" name="Google Shape;1235;p44"/>
          <p:cNvPicPr preferRelativeResize="0"/>
          <p:nvPr/>
        </p:nvPicPr>
        <p:blipFill rotWithShape="1">
          <a:blip r:embed="rId3">
            <a:alphaModFix/>
          </a:blip>
          <a:srcRect b="0" l="0" r="0" t="0"/>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1241" name="Google Shape;1241;gf5d93c4d0e_3_31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42" name="Google Shape;1242;gf5d93c4d0e_3_319"/>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pic>
        <p:nvPicPr>
          <p:cNvPr id="1243" name="Google Shape;1243;gf5d93c4d0e_3_319"/>
          <p:cNvPicPr preferRelativeResize="0"/>
          <p:nvPr/>
        </p:nvPicPr>
        <p:blipFill>
          <a:blip r:embed="rId3">
            <a:alphaModFix/>
          </a:blip>
          <a:stretch>
            <a:fillRect/>
          </a:stretch>
        </p:blipFill>
        <p:spPr>
          <a:xfrm>
            <a:off x="2282843" y="416775"/>
            <a:ext cx="13778683" cy="9863024"/>
          </a:xfrm>
          <a:prstGeom prst="rect">
            <a:avLst/>
          </a:prstGeom>
          <a:noFill/>
          <a:ln>
            <a:noFill/>
          </a:ln>
        </p:spPr>
      </p:pic>
      <p:sp>
        <p:nvSpPr>
          <p:cNvPr id="1244" name="Google Shape;1244;gf5d93c4d0e_3_319"/>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84676" y="984965"/>
            <a:ext cx="13543747" cy="8726956"/>
          </a:xfrm>
          <a:prstGeom prst="rect">
            <a:avLst/>
          </a:prstGeom>
          <a:noFill/>
          <a:ln>
            <a:noFill/>
          </a:ln>
        </p:spPr>
      </p:pic>
      <p:sp>
        <p:nvSpPr>
          <p:cNvPr id="1250" name="Google Shape;1250;gf5d93c4d0e_3_1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기사</a:t>
            </a:r>
            <a:endParaRPr sz="1700"/>
          </a:p>
          <a:p>
            <a:pPr indent="-285750" lvl="1" marL="939800" rtl="0" algn="just">
              <a:spcBef>
                <a:spcPts val="0"/>
              </a:spcBef>
              <a:spcAft>
                <a:spcPts val="0"/>
              </a:spcAft>
              <a:buSzPts val="1700"/>
              <a:buAutoNum type="arabicPeriod"/>
            </a:pPr>
            <a:r>
              <a:rPr lang="en-US" sz="1700"/>
              <a:t>삼성전자, 하이닉스, 현대차, LG화학 셀트리온 순으로 긍정/부정 중 가장 큰 기사 표출</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코스피 지수</a:t>
            </a:r>
            <a:endParaRPr sz="1700"/>
          </a:p>
          <a:p>
            <a:pPr indent="-285750" lvl="1" marL="939800" rtl="0" algn="just">
              <a:spcBef>
                <a:spcPts val="0"/>
              </a:spcBef>
              <a:spcAft>
                <a:spcPts val="0"/>
              </a:spcAft>
              <a:buSzPts val="1700"/>
              <a:buAutoNum type="arabicPeriod"/>
            </a:pPr>
            <a:r>
              <a:rPr lang="en-US" sz="1700"/>
              <a:t>코스피 지수 2018~2021 까지의 월별 평균</a:t>
            </a:r>
            <a:endParaRPr sz="1700"/>
          </a:p>
          <a:p>
            <a:pPr indent="-285750" lvl="1" marL="939800" rtl="0" algn="just">
              <a:spcBef>
                <a:spcPts val="0"/>
              </a:spcBef>
              <a:spcAft>
                <a:spcPts val="0"/>
              </a:spcAft>
              <a:buSzPts val="1700"/>
              <a:buAutoNum type="arabicPeriod"/>
            </a:pPr>
            <a:r>
              <a:rPr lang="en-US" sz="1700"/>
              <a:t>코스피 지수 각각 연도별 데이터</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5개의 언론사 및 유튜브 채널 하루 평균 긍정 비율 시각화</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오늘의 이슈 30선 워드클라우드</a:t>
            </a:r>
            <a:endParaRPr sz="1700"/>
          </a:p>
          <a:p>
            <a:pPr indent="-285750" lvl="1" marL="939800" rtl="0" algn="just">
              <a:spcBef>
                <a:spcPts val="0"/>
              </a:spcBef>
              <a:spcAft>
                <a:spcPts val="0"/>
              </a:spcAft>
              <a:buSzPts val="1700"/>
              <a:buAutoNum type="arabicPeriod"/>
            </a:pPr>
            <a:r>
              <a:rPr lang="en-US" sz="1700"/>
              <a:t>5개의 언론사 및 유튜브엣에서 언급된 상위 30개 단어 워드클라우드</a:t>
            </a:r>
            <a:endParaRPr sz="1700"/>
          </a:p>
        </p:txBody>
      </p:sp>
      <p:sp>
        <p:nvSpPr>
          <p:cNvPr id="1251" name="Google Shape;1251;gf5d93c4d0e_3_1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52" name="Google Shape;1252;gf5d93c4d0e_3_145"/>
          <p:cNvSpPr/>
          <p:nvPr/>
        </p:nvSpPr>
        <p:spPr>
          <a:xfrm>
            <a:off x="1856432" y="1712887"/>
            <a:ext cx="11657100" cy="1796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3" name="Google Shape;1253;gf5d93c4d0e_3_145"/>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54" name="Google Shape;1254;gf5d93c4d0e_3_145"/>
          <p:cNvSpPr/>
          <p:nvPr/>
        </p:nvSpPr>
        <p:spPr>
          <a:xfrm>
            <a:off x="1763782" y="3644437"/>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5" name="Google Shape;1255;gf5d93c4d0e_3_145"/>
          <p:cNvSpPr/>
          <p:nvPr/>
        </p:nvSpPr>
        <p:spPr>
          <a:xfrm>
            <a:off x="10798406" y="3644447"/>
            <a:ext cx="2852400" cy="32829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6" name="Google Shape;1256;gf5d93c4d0e_3_145"/>
          <p:cNvSpPr/>
          <p:nvPr/>
        </p:nvSpPr>
        <p:spPr>
          <a:xfrm>
            <a:off x="1763834" y="7521656"/>
            <a:ext cx="8794500" cy="2128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7" name="Google Shape;1257;gf5d93c4d0e_3_145"/>
          <p:cNvSpPr txBox="1"/>
          <p:nvPr/>
        </p:nvSpPr>
        <p:spPr>
          <a:xfrm>
            <a:off x="9748373" y="35566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58" name="Google Shape;1258;gf5d93c4d0e_3_145"/>
          <p:cNvSpPr txBox="1"/>
          <p:nvPr/>
        </p:nvSpPr>
        <p:spPr>
          <a:xfrm>
            <a:off x="12748216" y="350906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59" name="Google Shape;1259;gf5d93c4d0e_3_145"/>
          <p:cNvSpPr txBox="1"/>
          <p:nvPr/>
        </p:nvSpPr>
        <p:spPr>
          <a:xfrm>
            <a:off x="9508325" y="7521656"/>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60" name="Google Shape;1260;gf5d93c4d0e_3_1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61" name="Google Shape;1261;gf5d93c4d0e_3_145"/>
          <p:cNvSpPr txBox="1"/>
          <p:nvPr/>
        </p:nvSpPr>
        <p:spPr>
          <a:xfrm>
            <a:off x="4408381" y="2748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62" name="Google Shape;1262;gf5d93c4d0e_3_1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63" name="Google Shape;1263;gf5d93c4d0e_3_1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gf5d93c4d0e_3_165"/>
          <p:cNvPicPr preferRelativeResize="0"/>
          <p:nvPr/>
        </p:nvPicPr>
        <p:blipFill>
          <a:blip r:embed="rId3">
            <a:alphaModFix/>
          </a:blip>
          <a:stretch>
            <a:fillRect/>
          </a:stretch>
        </p:blipFill>
        <p:spPr>
          <a:xfrm>
            <a:off x="184676" y="984965"/>
            <a:ext cx="13543753" cy="8664775"/>
          </a:xfrm>
          <a:prstGeom prst="rect">
            <a:avLst/>
          </a:prstGeom>
          <a:noFill/>
          <a:ln>
            <a:noFill/>
          </a:ln>
        </p:spPr>
      </p:pic>
      <p:sp>
        <p:nvSpPr>
          <p:cNvPr id="1270" name="Google Shape;1270;gf5d93c4d0e_3_16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코스피 2021년 클릭 화면</a:t>
            </a:r>
            <a:endParaRPr sz="1700"/>
          </a:p>
        </p:txBody>
      </p:sp>
      <p:sp>
        <p:nvSpPr>
          <p:cNvPr id="1271" name="Google Shape;1271;gf5d93c4d0e_3_16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72" name="Google Shape;1272;gf5d93c4d0e_3_165"/>
          <p:cNvSpPr/>
          <p:nvPr/>
        </p:nvSpPr>
        <p:spPr>
          <a:xfrm>
            <a:off x="1763834" y="3453553"/>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73" name="Google Shape;1273;gf5d93c4d0e_3_165"/>
          <p:cNvSpPr txBox="1"/>
          <p:nvPr/>
        </p:nvSpPr>
        <p:spPr>
          <a:xfrm>
            <a:off x="12600870" y="417085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t/>
            </a:r>
            <a:endParaRPr b="1" sz="4200">
              <a:solidFill>
                <a:srgbClr val="980000"/>
              </a:solidFill>
              <a:latin typeface="Calibri"/>
              <a:ea typeface="Calibri"/>
              <a:cs typeface="Calibri"/>
              <a:sym typeface="Calibri"/>
            </a:endParaRPr>
          </a:p>
        </p:txBody>
      </p:sp>
      <p:sp>
        <p:nvSpPr>
          <p:cNvPr id="1274" name="Google Shape;1274;gf5d93c4d0e_3_16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75" name="Google Shape;1275;gf5d93c4d0e_3_165"/>
          <p:cNvSpPr txBox="1"/>
          <p:nvPr/>
        </p:nvSpPr>
        <p:spPr>
          <a:xfrm>
            <a:off x="9687074" y="320860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endParaRPr b="1" sz="4200">
              <a:solidFill>
                <a:srgbClr val="980000"/>
              </a:solidFill>
            </a:endParaRPr>
          </a:p>
        </p:txBody>
      </p:sp>
      <p:sp>
        <p:nvSpPr>
          <p:cNvPr id="1276" name="Google Shape;1276;gf5d93c4d0e_3_16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77" name="Google Shape;1277;gf5d93c4d0e_3_16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78" name="Google Shape;1278;gf5d93c4d0e_3_16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b="62209" l="0" r="0" t="15353"/>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22" name="Google Shape;222;p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224" name="Google Shape;224;p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25" name="Google Shape;225;p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b="0" l="0" r="0"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gf5d93c4d0e_3_186"/>
          <p:cNvPicPr preferRelativeResize="0"/>
          <p:nvPr/>
        </p:nvPicPr>
        <p:blipFill>
          <a:blip r:embed="rId3">
            <a:alphaModFix/>
          </a:blip>
          <a:stretch>
            <a:fillRect/>
          </a:stretch>
        </p:blipFill>
        <p:spPr>
          <a:xfrm>
            <a:off x="184676" y="984965"/>
            <a:ext cx="13543750" cy="8726959"/>
          </a:xfrm>
          <a:prstGeom prst="rect">
            <a:avLst/>
          </a:prstGeom>
          <a:noFill/>
          <a:ln>
            <a:noFill/>
          </a:ln>
        </p:spPr>
      </p:pic>
      <p:sp>
        <p:nvSpPr>
          <p:cNvPr id="1285" name="Google Shape;1285;gf5d93c4d0e_3_186"/>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286" name="Google Shape;1286;gf5d93c4d0e_3_18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전날 주가 데이터</a:t>
            </a:r>
            <a:endParaRPr sz="1700"/>
          </a:p>
          <a:p>
            <a:pPr indent="-285750" lvl="1" marL="939800" rtl="0" algn="just">
              <a:spcBef>
                <a:spcPts val="0"/>
              </a:spcBef>
              <a:spcAft>
                <a:spcPts val="0"/>
              </a:spcAft>
              <a:buSzPts val="1700"/>
              <a:buAutoNum type="arabicPeriod"/>
            </a:pPr>
            <a:r>
              <a:rPr lang="en-US" sz="1700"/>
              <a:t>주가 : 전날 삼성전자 주가</a:t>
            </a:r>
            <a:endParaRPr sz="1700"/>
          </a:p>
          <a:p>
            <a:pPr indent="-285750" lvl="1" marL="939800" rtl="0" algn="just">
              <a:spcBef>
                <a:spcPts val="0"/>
              </a:spcBef>
              <a:spcAft>
                <a:spcPts val="0"/>
              </a:spcAft>
              <a:buSzPts val="1700"/>
              <a:buAutoNum type="arabicPeriod"/>
            </a:pPr>
            <a:r>
              <a:rPr lang="en-US" sz="1700"/>
              <a:t>거래량 : 전날 삼성전자 거래량</a:t>
            </a:r>
            <a:endParaRPr sz="1700"/>
          </a:p>
          <a:p>
            <a:pPr indent="-285750" lvl="1" marL="939800" rtl="0" algn="just">
              <a:spcBef>
                <a:spcPts val="0"/>
              </a:spcBef>
              <a:spcAft>
                <a:spcPts val="0"/>
              </a:spcAft>
              <a:buSzPts val="1700"/>
              <a:buAutoNum type="arabicPeriod"/>
            </a:pPr>
            <a:r>
              <a:rPr lang="en-US" sz="1700"/>
              <a:t>전일대비 : 전날 구가 등락률</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예측값</a:t>
            </a:r>
            <a:endParaRPr sz="1700"/>
          </a:p>
          <a:p>
            <a:pPr indent="-285750" lvl="1" marL="939800" rtl="0" algn="just">
              <a:spcBef>
                <a:spcPts val="0"/>
              </a:spcBef>
              <a:spcAft>
                <a:spcPts val="0"/>
              </a:spcAft>
              <a:buSzPts val="1700"/>
              <a:buAutoNum type="arabicPeriod"/>
            </a:pPr>
            <a:r>
              <a:rPr lang="en-US" sz="1700"/>
              <a:t>앙상블 분석을 통한 주식 가격 상승/하락 예측</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주가</a:t>
            </a:r>
            <a:endParaRPr sz="1700"/>
          </a:p>
          <a:p>
            <a:pPr indent="-285750" lvl="1" marL="939800" rtl="0" algn="just">
              <a:spcBef>
                <a:spcPts val="0"/>
              </a:spcBef>
              <a:spcAft>
                <a:spcPts val="0"/>
              </a:spcAft>
              <a:buSzPts val="1700"/>
              <a:buAutoNum type="arabicPeriod"/>
            </a:pPr>
            <a:r>
              <a:rPr lang="en-US" sz="1700"/>
              <a:t>종목 2018~현재 주가 데이터 그래프</a:t>
            </a:r>
            <a:endParaRPr sz="1700"/>
          </a:p>
          <a:p>
            <a:pPr indent="-285750" lvl="1" marL="939800" rtl="0" algn="just">
              <a:spcBef>
                <a:spcPts val="0"/>
              </a:spcBef>
              <a:spcAft>
                <a:spcPts val="0"/>
              </a:spcAft>
              <a:buSzPts val="1700"/>
              <a:buAutoNum type="arabicPeriod"/>
            </a:pPr>
            <a:r>
              <a:rPr lang="en-US" sz="1700"/>
              <a:t>2018 / 2019 / 2020 / 2021 연도별 그래프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각 수집 언론사 별 감성분석을 통해 얻은 기사 및 유튜브 영상이 긍정 확률</a:t>
            </a:r>
            <a:endParaRPr sz="1700"/>
          </a:p>
        </p:txBody>
      </p:sp>
      <p:sp>
        <p:nvSpPr>
          <p:cNvPr id="1287" name="Google Shape;1287;gf5d93c4d0e_3_18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a:t>
            </a:r>
            <a:r>
              <a:rPr b="1" lang="en-US" sz="2100">
                <a:solidFill>
                  <a:schemeClr val="dk1"/>
                </a:solidFill>
              </a:rPr>
              <a:t>(p.51)</a:t>
            </a:r>
            <a:r>
              <a:rPr b="1" lang="en-US" sz="2100">
                <a:solidFill>
                  <a:schemeClr val="dk1"/>
                </a:solidFill>
              </a:rPr>
              <a:t> 연결</a:t>
            </a:r>
            <a:endParaRPr b="1" sz="2100">
              <a:solidFill>
                <a:schemeClr val="dk1"/>
              </a:solidFill>
            </a:endParaRPr>
          </a:p>
        </p:txBody>
      </p:sp>
      <p:sp>
        <p:nvSpPr>
          <p:cNvPr id="1288" name="Google Shape;1288;gf5d93c4d0e_3_186"/>
          <p:cNvSpPr/>
          <p:nvPr/>
        </p:nvSpPr>
        <p:spPr>
          <a:xfrm>
            <a:off x="1856432" y="1712887"/>
            <a:ext cx="75300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89" name="Google Shape;1289;gf5d93c4d0e_3_186"/>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90" name="Google Shape;1290;gf5d93c4d0e_3_18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1" name="Google Shape;1291;gf5d93c4d0e_3_186"/>
          <p:cNvSpPr/>
          <p:nvPr/>
        </p:nvSpPr>
        <p:spPr>
          <a:xfrm>
            <a:off x="10783277" y="4050859"/>
            <a:ext cx="28524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2" name="Google Shape;1292;gf5d93c4d0e_3_186"/>
          <p:cNvSpPr/>
          <p:nvPr/>
        </p:nvSpPr>
        <p:spPr>
          <a:xfrm>
            <a:off x="9467277" y="1712627"/>
            <a:ext cx="42501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3" name="Google Shape;1293;gf5d93c4d0e_3_186"/>
          <p:cNvSpPr txBox="1"/>
          <p:nvPr/>
        </p:nvSpPr>
        <p:spPr>
          <a:xfrm>
            <a:off x="12678599" y="17128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94" name="Google Shape;1294;gf5d93c4d0e_3_186"/>
          <p:cNvSpPr txBox="1"/>
          <p:nvPr/>
        </p:nvSpPr>
        <p:spPr>
          <a:xfrm>
            <a:off x="158050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95" name="Google Shape;1295;gf5d93c4d0e_3_186"/>
          <p:cNvSpPr txBox="1"/>
          <p:nvPr/>
        </p:nvSpPr>
        <p:spPr>
          <a:xfrm>
            <a:off x="1267859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96" name="Google Shape;1296;gf5d93c4d0e_3_18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97" name="Google Shape;1297;gf5d93c4d0e_3_18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298" name="Google Shape;1298;gf5d93c4d0e_3_18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99" name="Google Shape;1299;gf5d93c4d0e_3_18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gf5d93c4d0e_3_206"/>
          <p:cNvPicPr preferRelativeResize="0"/>
          <p:nvPr/>
        </p:nvPicPr>
        <p:blipFill>
          <a:blip r:embed="rId3">
            <a:alphaModFix/>
          </a:blip>
          <a:stretch>
            <a:fillRect/>
          </a:stretch>
        </p:blipFill>
        <p:spPr>
          <a:xfrm>
            <a:off x="184676" y="984965"/>
            <a:ext cx="13543747" cy="8726957"/>
          </a:xfrm>
          <a:prstGeom prst="rect">
            <a:avLst/>
          </a:prstGeom>
          <a:noFill/>
          <a:ln>
            <a:noFill/>
          </a:ln>
        </p:spPr>
      </p:pic>
      <p:sp>
        <p:nvSpPr>
          <p:cNvPr id="1306" name="Google Shape;1306;gf5d93c4d0e_3_20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주가</a:t>
            </a:r>
            <a:endParaRPr sz="1700"/>
          </a:p>
          <a:p>
            <a:pPr indent="-285750" lvl="1" marL="939800" rtl="0" algn="just">
              <a:spcBef>
                <a:spcPts val="0"/>
              </a:spcBef>
              <a:spcAft>
                <a:spcPts val="0"/>
              </a:spcAft>
              <a:buSzPts val="1700"/>
              <a:buAutoNum type="arabicPeriod"/>
            </a:pPr>
            <a:r>
              <a:rPr lang="en-US" sz="1700"/>
              <a:t>2018년 주가 그래프 화면</a:t>
            </a:r>
            <a:endParaRPr sz="1700"/>
          </a:p>
          <a:p>
            <a:pPr indent="0" lvl="0" marL="0" rtl="0" algn="just">
              <a:spcBef>
                <a:spcPts val="0"/>
              </a:spcBef>
              <a:spcAft>
                <a:spcPts val="0"/>
              </a:spcAft>
              <a:buNone/>
            </a:pPr>
            <a:r>
              <a:t/>
            </a:r>
            <a:endParaRPr sz="1700"/>
          </a:p>
        </p:txBody>
      </p:sp>
      <p:sp>
        <p:nvSpPr>
          <p:cNvPr id="1307" name="Google Shape;1307;gf5d93c4d0e_3_20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페이지(p.52) 연결</a:t>
            </a:r>
            <a:endParaRPr b="1" sz="2100"/>
          </a:p>
        </p:txBody>
      </p:sp>
      <p:sp>
        <p:nvSpPr>
          <p:cNvPr id="1308" name="Google Shape;1308;gf5d93c4d0e_3_20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09" name="Google Shape;1309;gf5d93c4d0e_3_206"/>
          <p:cNvSpPr txBox="1"/>
          <p:nvPr/>
        </p:nvSpPr>
        <p:spPr>
          <a:xfrm>
            <a:off x="1940347" y="4323836"/>
            <a:ext cx="4529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r>
              <a:rPr b="1" lang="en-US" sz="2100">
                <a:solidFill>
                  <a:srgbClr val="980000"/>
                </a:solidFill>
              </a:rPr>
              <a:t>주가-2018 클릭 화면</a:t>
            </a:r>
            <a:endParaRPr b="1" sz="4200">
              <a:solidFill>
                <a:srgbClr val="980000"/>
              </a:solidFill>
            </a:endParaRPr>
          </a:p>
        </p:txBody>
      </p:sp>
      <p:sp>
        <p:nvSpPr>
          <p:cNvPr id="1310" name="Google Shape;1310;gf5d93c4d0e_3_20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11" name="Google Shape;1311;gf5d93c4d0e_3_20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12" name="Google Shape;1312;gf5d93c4d0e_3_20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13" name="Google Shape;1313;gf5d93c4d0e_3_20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gf5d93c4d0e_3_220"/>
          <p:cNvPicPr preferRelativeResize="0"/>
          <p:nvPr/>
        </p:nvPicPr>
        <p:blipFill>
          <a:blip r:embed="rId3">
            <a:alphaModFix/>
          </a:blip>
          <a:stretch>
            <a:fillRect/>
          </a:stretch>
        </p:blipFill>
        <p:spPr>
          <a:xfrm>
            <a:off x="184676" y="984965"/>
            <a:ext cx="13543749" cy="8726959"/>
          </a:xfrm>
          <a:prstGeom prst="rect">
            <a:avLst/>
          </a:prstGeom>
          <a:noFill/>
          <a:ln>
            <a:noFill/>
          </a:ln>
        </p:spPr>
      </p:pic>
      <p:sp>
        <p:nvSpPr>
          <p:cNvPr id="1320" name="Google Shape;1320;gf5d93c4d0e_3_220"/>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21" name="Google Shape;1321;gf5d93c4d0e_3_220"/>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6"/>
            </a:pPr>
            <a:r>
              <a:rPr lang="en-US" sz="1700"/>
              <a:t>언론사 별 이슈 기사</a:t>
            </a:r>
            <a:endParaRPr sz="1700"/>
          </a:p>
          <a:p>
            <a:pPr indent="-285750" lvl="1" marL="939800" rtl="0" algn="just">
              <a:spcBef>
                <a:spcPts val="0"/>
              </a:spcBef>
              <a:spcAft>
                <a:spcPts val="0"/>
              </a:spcAft>
              <a:buSzPts val="1700"/>
              <a:buAutoNum type="arabicPeriod"/>
            </a:pPr>
            <a:r>
              <a:rPr lang="en-US" sz="1700"/>
              <a:t>매일경제, 아시아경제 각각 긍정/부정 비율 중 그 정도가 큰 당일 기사 표출</a:t>
            </a:r>
            <a:endParaRPr sz="1700"/>
          </a:p>
          <a:p>
            <a:pPr indent="-285750" lvl="1" marL="939800" rtl="0" algn="just">
              <a:spcBef>
                <a:spcPts val="0"/>
              </a:spcBef>
              <a:spcAft>
                <a:spcPts val="0"/>
              </a:spcAft>
              <a:buSzPts val="1700"/>
              <a:buAutoNum type="arabicPeriod"/>
            </a:pPr>
            <a:r>
              <a:rPr lang="en-US" sz="1700"/>
              <a:t>(말풍선) 색을 통해 긍정/중립/부정 기사 표현</a:t>
            </a:r>
            <a:endParaRPr sz="1700"/>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파랑 - 긍정</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회색 - 보합</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빨강 - 부정</a:t>
            </a:r>
            <a:endParaRPr sz="1700">
              <a:solidFill>
                <a:schemeClr val="dk1"/>
              </a:solidFill>
            </a:endParaRPr>
          </a:p>
          <a:p>
            <a:pPr indent="0" lvl="0" marL="939800" rtl="0" algn="just">
              <a:spcBef>
                <a:spcPts val="0"/>
              </a:spcBef>
              <a:spcAft>
                <a:spcPts val="0"/>
              </a:spcAft>
              <a:buNone/>
            </a:pPr>
            <a:r>
              <a:t/>
            </a:r>
            <a:endParaRPr sz="1700"/>
          </a:p>
          <a:p>
            <a:pPr indent="-298450" lvl="0" marL="558800" rtl="0" algn="just">
              <a:spcBef>
                <a:spcPts val="0"/>
              </a:spcBef>
              <a:spcAft>
                <a:spcPts val="0"/>
              </a:spcAft>
              <a:buClr>
                <a:schemeClr val="dk1"/>
              </a:buClr>
              <a:buSzPts val="1700"/>
              <a:buAutoNum type="arabicPeriod" startAt="6"/>
            </a:pPr>
            <a:r>
              <a:rPr lang="en-US" sz="1700">
                <a:solidFill>
                  <a:schemeClr val="dk1"/>
                </a:solidFill>
              </a:rPr>
              <a:t>(버튼)사용자 기사 긍정/중립/부정 기사 투표</a:t>
            </a:r>
            <a:endParaRPr sz="1700">
              <a:solidFill>
                <a:schemeClr val="dk1"/>
              </a:solidFill>
            </a:endParaRPr>
          </a:p>
          <a:p>
            <a:pPr indent="-285750" lvl="1" marL="939800" rtl="0" algn="just">
              <a:spcBef>
                <a:spcPts val="0"/>
              </a:spcBef>
              <a:spcAft>
                <a:spcPts val="0"/>
              </a:spcAft>
              <a:buClr>
                <a:schemeClr val="dk1"/>
              </a:buClr>
              <a:buSzPts val="1700"/>
              <a:buAutoNum type="arabicPeriod"/>
            </a:pPr>
            <a:r>
              <a:rPr lang="en-US" sz="1700">
                <a:solidFill>
                  <a:schemeClr val="dk1"/>
                </a:solidFill>
              </a:rPr>
              <a:t>사용자가 기사를 내용이 긍정/중립/부정 을 투표 기능.</a:t>
            </a:r>
            <a:endParaRPr sz="1700">
              <a:solidFill>
                <a:schemeClr val="dk1"/>
              </a:solidFill>
            </a:endParaRPr>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solidFill>
                  <a:schemeClr val="dk1"/>
                </a:solidFill>
              </a:rPr>
              <a:t>ARIMA, FBProphet, LSTM 순을 결과 표출</a:t>
            </a:r>
            <a:endParaRPr sz="1700"/>
          </a:p>
          <a:p>
            <a:pPr indent="0" lvl="0" marL="93980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t>ARIMA, FBProphet, LSTM 분석결과표출</a:t>
            </a:r>
            <a:endParaRPr sz="1700"/>
          </a:p>
          <a:p>
            <a:pPr indent="-285750" lvl="1" marL="939800" rtl="0" algn="just">
              <a:spcBef>
                <a:spcPts val="0"/>
              </a:spcBef>
              <a:spcAft>
                <a:spcPts val="0"/>
              </a:spcAft>
              <a:buSzPts val="1700"/>
              <a:buAutoNum type="arabicPeriod"/>
            </a:pPr>
            <a:r>
              <a:rPr lang="en-US" sz="1700"/>
              <a:t>(노란) 선으로 현재 가격 차이를 보여줌</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solidFill>
                  <a:schemeClr val="dk1"/>
                </a:solidFill>
              </a:rPr>
              <a:t>종목 </a:t>
            </a:r>
            <a:r>
              <a:rPr lang="en-US" sz="1700"/>
              <a:t>워드클라우드</a:t>
            </a:r>
            <a:endParaRPr sz="1700"/>
          </a:p>
          <a:p>
            <a:pPr indent="-285750" lvl="1" marL="939800" rtl="0" algn="just">
              <a:spcBef>
                <a:spcPts val="0"/>
              </a:spcBef>
              <a:spcAft>
                <a:spcPts val="0"/>
              </a:spcAft>
              <a:buSzPts val="1700"/>
              <a:buAutoNum type="arabicPeriod"/>
            </a:pPr>
            <a:r>
              <a:rPr lang="en-US" sz="1700"/>
              <a:t>종목 관련 유튜브 키워드 30개 표출</a:t>
            </a:r>
            <a:endParaRPr sz="1700"/>
          </a:p>
          <a:p>
            <a:pPr indent="-285750" lvl="1" marL="939800" rtl="0" algn="just">
              <a:spcBef>
                <a:spcPts val="0"/>
              </a:spcBef>
              <a:spcAft>
                <a:spcPts val="0"/>
              </a:spcAft>
              <a:buSzPts val="1700"/>
              <a:buAutoNum type="arabicPeriod"/>
            </a:pPr>
            <a:r>
              <a:rPr lang="en-US" sz="1700"/>
              <a:t>마우스 오버레이 시 키워드 개수 및 비율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u="sng"/>
              <a:t>(버튼) 종목페이지 - 상단 1번으로 이동 </a:t>
            </a:r>
            <a:endParaRPr sz="1700" u="sng"/>
          </a:p>
        </p:txBody>
      </p:sp>
      <p:sp>
        <p:nvSpPr>
          <p:cNvPr id="1322" name="Google Shape;1322;gf5d93c4d0e_3_220"/>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23" name="Google Shape;1323;gf5d93c4d0e_3_220"/>
          <p:cNvSpPr/>
          <p:nvPr/>
        </p:nvSpPr>
        <p:spPr>
          <a:xfrm>
            <a:off x="1748652" y="1152687"/>
            <a:ext cx="8902500" cy="2812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4" name="Google Shape;1324;gf5d93c4d0e_3_220"/>
          <p:cNvSpPr/>
          <p:nvPr/>
        </p:nvSpPr>
        <p:spPr>
          <a:xfrm>
            <a:off x="1748496" y="4367794"/>
            <a:ext cx="8902500" cy="2485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sz="2900"/>
          </a:p>
        </p:txBody>
      </p:sp>
      <p:sp>
        <p:nvSpPr>
          <p:cNvPr id="1325" name="Google Shape;1325;gf5d93c4d0e_3_220"/>
          <p:cNvSpPr/>
          <p:nvPr/>
        </p:nvSpPr>
        <p:spPr>
          <a:xfrm>
            <a:off x="1804128" y="7097516"/>
            <a:ext cx="89025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6" name="Google Shape;1326;gf5d93c4d0e_3_220"/>
          <p:cNvSpPr txBox="1"/>
          <p:nvPr/>
        </p:nvSpPr>
        <p:spPr>
          <a:xfrm>
            <a:off x="9642673" y="115268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⑥</a:t>
            </a:r>
            <a:endParaRPr b="1" sz="4200">
              <a:solidFill>
                <a:srgbClr val="980000"/>
              </a:solidFill>
            </a:endParaRPr>
          </a:p>
        </p:txBody>
      </p:sp>
      <p:sp>
        <p:nvSpPr>
          <p:cNvPr id="1327" name="Google Shape;1327;gf5d93c4d0e_3_220"/>
          <p:cNvSpPr txBox="1"/>
          <p:nvPr/>
        </p:nvSpPr>
        <p:spPr>
          <a:xfrm>
            <a:off x="9845702" y="405085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⑨</a:t>
            </a:r>
            <a:endParaRPr b="1" sz="4200">
              <a:solidFill>
                <a:srgbClr val="980000"/>
              </a:solidFill>
            </a:endParaRPr>
          </a:p>
        </p:txBody>
      </p:sp>
      <p:sp>
        <p:nvSpPr>
          <p:cNvPr id="1328" name="Google Shape;1328;gf5d93c4d0e_3_220"/>
          <p:cNvSpPr/>
          <p:nvPr/>
        </p:nvSpPr>
        <p:spPr>
          <a:xfrm>
            <a:off x="1949966" y="3143932"/>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9" name="Google Shape;1329;gf5d93c4d0e_3_220"/>
          <p:cNvSpPr txBox="1"/>
          <p:nvPr/>
        </p:nvSpPr>
        <p:spPr>
          <a:xfrm>
            <a:off x="7286232" y="2998254"/>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⑦</a:t>
            </a:r>
            <a:endParaRPr b="1" sz="4200">
              <a:solidFill>
                <a:srgbClr val="980000"/>
              </a:solidFill>
            </a:endParaRPr>
          </a:p>
        </p:txBody>
      </p:sp>
      <p:pic>
        <p:nvPicPr>
          <p:cNvPr id="1330" name="Google Shape;1330;gf5d93c4d0e_3_220"/>
          <p:cNvPicPr preferRelativeResize="0"/>
          <p:nvPr/>
        </p:nvPicPr>
        <p:blipFill>
          <a:blip r:embed="rId4">
            <a:alphaModFix/>
          </a:blip>
          <a:stretch>
            <a:fillRect/>
          </a:stretch>
        </p:blipFill>
        <p:spPr>
          <a:xfrm>
            <a:off x="10802705" y="1264207"/>
            <a:ext cx="2843893" cy="3060504"/>
          </a:xfrm>
          <a:prstGeom prst="rect">
            <a:avLst/>
          </a:prstGeom>
          <a:noFill/>
          <a:ln>
            <a:noFill/>
          </a:ln>
        </p:spPr>
      </p:pic>
      <p:sp>
        <p:nvSpPr>
          <p:cNvPr id="1331" name="Google Shape;1331;gf5d93c4d0e_3_220"/>
          <p:cNvSpPr/>
          <p:nvPr/>
        </p:nvSpPr>
        <p:spPr>
          <a:xfrm>
            <a:off x="10792583" y="1199582"/>
            <a:ext cx="29361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32" name="Google Shape;1332;gf5d93c4d0e_3_220"/>
          <p:cNvSpPr txBox="1"/>
          <p:nvPr/>
        </p:nvSpPr>
        <p:spPr>
          <a:xfrm>
            <a:off x="9845546" y="685336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⑩</a:t>
            </a:r>
            <a:endParaRPr b="1" sz="4200">
              <a:solidFill>
                <a:srgbClr val="980000"/>
              </a:solidFill>
            </a:endParaRPr>
          </a:p>
        </p:txBody>
      </p:sp>
      <p:sp>
        <p:nvSpPr>
          <p:cNvPr id="1333" name="Google Shape;1333;gf5d93c4d0e_3_220"/>
          <p:cNvSpPr txBox="1"/>
          <p:nvPr/>
        </p:nvSpPr>
        <p:spPr>
          <a:xfrm>
            <a:off x="12923222" y="984965"/>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⑧</a:t>
            </a:r>
            <a:endParaRPr b="1" sz="4200">
              <a:solidFill>
                <a:srgbClr val="980000"/>
              </a:solidFill>
            </a:endParaRPr>
          </a:p>
        </p:txBody>
      </p:sp>
      <p:pic>
        <p:nvPicPr>
          <p:cNvPr id="1334" name="Google Shape;1334;gf5d93c4d0e_3_220"/>
          <p:cNvPicPr preferRelativeResize="0"/>
          <p:nvPr/>
        </p:nvPicPr>
        <p:blipFill>
          <a:blip r:embed="rId5">
            <a:alphaModFix/>
          </a:blip>
          <a:stretch>
            <a:fillRect/>
          </a:stretch>
        </p:blipFill>
        <p:spPr>
          <a:xfrm rot="10800000">
            <a:off x="2108488" y="7462725"/>
            <a:ext cx="1075772" cy="187635"/>
          </a:xfrm>
          <a:prstGeom prst="rect">
            <a:avLst/>
          </a:prstGeom>
          <a:noFill/>
          <a:ln>
            <a:noFill/>
          </a:ln>
        </p:spPr>
      </p:pic>
      <p:sp>
        <p:nvSpPr>
          <p:cNvPr id="1335" name="Google Shape;1335;gf5d93c4d0e_3_220"/>
          <p:cNvSpPr txBox="1"/>
          <p:nvPr/>
        </p:nvSpPr>
        <p:spPr>
          <a:xfrm>
            <a:off x="12692896" y="8519463"/>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⑪</a:t>
            </a:r>
            <a:endParaRPr b="1" sz="4200">
              <a:solidFill>
                <a:srgbClr val="980000"/>
              </a:solidFill>
            </a:endParaRPr>
          </a:p>
        </p:txBody>
      </p:sp>
      <p:sp>
        <p:nvSpPr>
          <p:cNvPr id="1336" name="Google Shape;1336;gf5d93c4d0e_3_220"/>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37" name="Google Shape;1337;gf5d93c4d0e_3_220"/>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38" name="Google Shape;1338;gf5d93c4d0e_3_220"/>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39" name="Google Shape;1339;gf5d93c4d0e_3_2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gf5d93c4d0e_3_245"/>
          <p:cNvPicPr preferRelativeResize="0"/>
          <p:nvPr/>
        </p:nvPicPr>
        <p:blipFill>
          <a:blip r:embed="rId3">
            <a:alphaModFix/>
          </a:blip>
          <a:stretch>
            <a:fillRect/>
          </a:stretch>
        </p:blipFill>
        <p:spPr>
          <a:xfrm>
            <a:off x="184676" y="984965"/>
            <a:ext cx="13543743" cy="8726958"/>
          </a:xfrm>
          <a:prstGeom prst="rect">
            <a:avLst/>
          </a:prstGeom>
          <a:noFill/>
          <a:ln>
            <a:noFill/>
          </a:ln>
        </p:spPr>
      </p:pic>
      <p:sp>
        <p:nvSpPr>
          <p:cNvPr id="1346" name="Google Shape;1346;gf5d93c4d0e_3_245"/>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47" name="Google Shape;1347;gf5d93c4d0e_3_2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12"/>
            </a:pPr>
            <a:r>
              <a:rPr lang="en-US" sz="1700"/>
              <a:t>아시아경제-중립-버튼 클릭 화면</a:t>
            </a:r>
            <a:endParaRPr sz="1700"/>
          </a:p>
        </p:txBody>
      </p:sp>
      <p:sp>
        <p:nvSpPr>
          <p:cNvPr id="1348" name="Google Shape;1348;gf5d93c4d0e_3_2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49" name="Google Shape;1349;gf5d93c4d0e_3_245"/>
          <p:cNvSpPr/>
          <p:nvPr/>
        </p:nvSpPr>
        <p:spPr>
          <a:xfrm>
            <a:off x="2022027" y="3245418"/>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50" name="Google Shape;1350;gf5d93c4d0e_3_245"/>
          <p:cNvSpPr txBox="1"/>
          <p:nvPr/>
        </p:nvSpPr>
        <p:spPr>
          <a:xfrm>
            <a:off x="1739657" y="2439458"/>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⑫</a:t>
            </a:r>
            <a:endParaRPr b="1" sz="4200">
              <a:solidFill>
                <a:srgbClr val="980000"/>
              </a:solidFill>
            </a:endParaRPr>
          </a:p>
        </p:txBody>
      </p:sp>
      <p:sp>
        <p:nvSpPr>
          <p:cNvPr id="1351" name="Google Shape;1351;gf5d93c4d0e_3_2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52" name="Google Shape;1352;gf5d93c4d0e_3_24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53" name="Google Shape;1353;gf5d93c4d0e_3_2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54" name="Google Shape;1354;gf5d93c4d0e_3_2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359"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373" name="Google Shape;1373;gf5d93c4d0e_3_0"/>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pic>
        <p:nvPicPr>
          <p:cNvPr id="1374" name="Google Shape;1374;gf5d93c4d0e_3_0"/>
          <p:cNvPicPr preferRelativeResize="0"/>
          <p:nvPr/>
        </p:nvPicPr>
        <p:blipFill rotWithShape="1">
          <a:blip r:embed="rId9">
            <a:alphaModFix/>
          </a:blip>
          <a:srcRect b="0" l="0" r="0" t="0"/>
          <a:stretch/>
        </p:blipFill>
        <p:spPr>
          <a:xfrm>
            <a:off x="12327731" y="11068259"/>
            <a:ext cx="6165590" cy="260311"/>
          </a:xfrm>
          <a:prstGeom prst="rect">
            <a:avLst/>
          </a:prstGeom>
          <a:noFill/>
          <a:ln>
            <a:noFill/>
          </a:ln>
        </p:spPr>
      </p:pic>
      <p:sp>
        <p:nvSpPr>
          <p:cNvPr id="1375" name="Google Shape;1375;gf5d93c4d0e_3_0"/>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lang="en-US" sz="6600">
                <a:solidFill>
                  <a:schemeClr val="lt1"/>
                </a:solidFill>
              </a:rPr>
              <a:t>발전방향 및 느낀점</a:t>
            </a:r>
            <a:endParaRPr b="0" i="0" sz="6600" u="none" cap="none" strike="noStrike">
              <a:solidFill>
                <a:schemeClr val="lt1"/>
              </a:solidFill>
              <a:latin typeface="Arial"/>
              <a:ea typeface="Arial"/>
              <a:cs typeface="Arial"/>
              <a:sym typeface="Arial"/>
            </a:endParaRPr>
          </a:p>
        </p:txBody>
      </p:sp>
      <p:sp>
        <p:nvSpPr>
          <p:cNvPr id="1376" name="Google Shape;1376;gf5d93c4d0e_3_0"/>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377" name="Google Shape;1377;gf5d93c4d0e_3_0"/>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378" name="Google Shape;1378;gf5d93c4d0e_3_0"/>
          <p:cNvPicPr preferRelativeResize="0"/>
          <p:nvPr/>
        </p:nvPicPr>
        <p:blipFill rotWithShape="1">
          <a:blip r:embed="rId10">
            <a:alphaModFix/>
          </a:blip>
          <a:srcRect b="26835" l="12434" r="13332" t="26225"/>
          <a:stretch/>
        </p:blipFill>
        <p:spPr>
          <a:xfrm>
            <a:off x="15909131" y="9554644"/>
            <a:ext cx="2343164" cy="523796"/>
          </a:xfrm>
          <a:prstGeom prst="rect">
            <a:avLst/>
          </a:prstGeom>
          <a:noFill/>
          <a:ln>
            <a:noFill/>
          </a:ln>
        </p:spPr>
      </p:pic>
      <p:sp>
        <p:nvSpPr>
          <p:cNvPr id="1379" name="Google Shape;1379;gf5d93c4d0e_3_0"/>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a:t>
            </a:r>
            <a:r>
              <a:rPr b="1" lang="en-US" sz="5300">
                <a:solidFill>
                  <a:schemeClr val="lt1"/>
                </a:solidFill>
              </a:rPr>
              <a:t>4</a:t>
            </a:r>
            <a:endParaRPr b="0" i="0" sz="4300" u="none" cap="none" strike="noStrike">
              <a:solidFill>
                <a:srgbClr val="000000"/>
              </a:solidFill>
              <a:latin typeface="Arial"/>
              <a:ea typeface="Arial"/>
              <a:cs typeface="Arial"/>
              <a:sym typeface="Arial"/>
            </a:endParaRPr>
          </a:p>
        </p:txBody>
      </p:sp>
      <p:sp>
        <p:nvSpPr>
          <p:cNvPr id="1380" name="Google Shape;1380;gf5d93c4d0e_3_0"/>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lang="en-US" sz="2900">
                <a:solidFill>
                  <a:schemeClr val="lt1"/>
                </a:solidFill>
              </a:rPr>
              <a:t>한계점 및 발전방향</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lang="en-US" sz="2900">
                <a:solidFill>
                  <a:schemeClr val="lt1"/>
                </a:solidFill>
              </a:rPr>
              <a:t>느낀점</a:t>
            </a:r>
            <a:endParaRPr b="1" i="0" sz="2900" u="none" cap="none" strike="noStrike">
              <a:solidFill>
                <a:schemeClr val="lt1"/>
              </a:solidFill>
              <a:latin typeface="Arial"/>
              <a:ea typeface="Arial"/>
              <a:cs typeface="Arial"/>
              <a:sym typeface="Arial"/>
            </a:endParaRPr>
          </a:p>
        </p:txBody>
      </p:sp>
      <p:sp>
        <p:nvSpPr>
          <p:cNvPr id="1381" name="Google Shape;1381;gf5d93c4d0e_3_0"/>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gf5d93c4d0e_3_0"/>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gf5d93c4d0e_3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88" name="Google Shape;1388;gf5d93c4d0e_3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89" name="Google Shape;1389;gf5d93c4d0e_3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390" name="Google Shape;1390;gf5d93c4d0e_3_2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a:t>
            </a:r>
            <a:r>
              <a:rPr b="1" i="0" lang="en-US" sz="4000" u="none" cap="none" strike="noStrike">
                <a:solidFill>
                  <a:srgbClr val="212D50"/>
                </a:solidFill>
                <a:latin typeface="Arial"/>
                <a:ea typeface="Arial"/>
                <a:cs typeface="Arial"/>
                <a:sym typeface="Arial"/>
              </a:rPr>
              <a:t>. </a:t>
            </a:r>
            <a:r>
              <a:rPr b="1" lang="en-US" sz="4000">
                <a:solidFill>
                  <a:srgbClr val="212D50"/>
                </a:solidFill>
              </a:rPr>
              <a:t>한계 &amp; 발전방향</a:t>
            </a:r>
            <a:endParaRPr b="1" i="0" sz="4000" u="none" cap="none" strike="noStrike">
              <a:solidFill>
                <a:srgbClr val="A69685"/>
              </a:solidFill>
              <a:latin typeface="Arial"/>
              <a:ea typeface="Arial"/>
              <a:cs typeface="Arial"/>
              <a:sym typeface="Arial"/>
            </a:endParaRPr>
          </a:p>
        </p:txBody>
      </p:sp>
      <p:sp>
        <p:nvSpPr>
          <p:cNvPr id="1391" name="Google Shape;1391;gf5d93c4d0e_3_27"/>
          <p:cNvSpPr txBox="1"/>
          <p:nvPr/>
        </p:nvSpPr>
        <p:spPr>
          <a:xfrm>
            <a:off x="1562524" y="1573650"/>
            <a:ext cx="3270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한계점</a:t>
            </a:r>
            <a:endParaRPr b="1" i="0" sz="4000" u="none" cap="none" strike="noStrike">
              <a:solidFill>
                <a:srgbClr val="A69685"/>
              </a:solidFill>
              <a:latin typeface="Arial"/>
              <a:ea typeface="Arial"/>
              <a:cs typeface="Arial"/>
              <a:sym typeface="Arial"/>
            </a:endParaRPr>
          </a:p>
        </p:txBody>
      </p:sp>
      <p:sp>
        <p:nvSpPr>
          <p:cNvPr id="1392" name="Google Shape;1392;gf5d93c4d0e_3_27"/>
          <p:cNvSpPr txBox="1"/>
          <p:nvPr/>
        </p:nvSpPr>
        <p:spPr>
          <a:xfrm>
            <a:off x="1562525" y="2435525"/>
            <a:ext cx="13181700" cy="26322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Font typeface="Arial"/>
              <a:buChar char="●"/>
            </a:pPr>
            <a:r>
              <a:rPr b="1" lang="en-US" sz="3000">
                <a:solidFill>
                  <a:srgbClr val="212D50"/>
                </a:solidFill>
              </a:rPr>
              <a:t>유튜브 STT(Speech To Text)의 한계로 인한 수집한 스크립트의 부정확성</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AWS 서버 이용 시간 제한</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LSTM - GPU 버전 문제로 인한 AWS 내 실행 어려움.</a:t>
            </a:r>
            <a:endParaRPr b="1" sz="3000">
              <a:solidFill>
                <a:srgbClr val="212D50"/>
              </a:solidFill>
            </a:endParaRPr>
          </a:p>
          <a:p>
            <a:pPr indent="0" lvl="0" marL="0" marR="0" rtl="0" algn="l">
              <a:lnSpc>
                <a:spcPct val="150000"/>
              </a:lnSpc>
              <a:spcBef>
                <a:spcPts val="0"/>
              </a:spcBef>
              <a:spcAft>
                <a:spcPts val="0"/>
              </a:spcAft>
              <a:buNone/>
            </a:pPr>
            <a:r>
              <a:t/>
            </a:r>
            <a:endParaRPr b="1" sz="3000">
              <a:solidFill>
                <a:srgbClr val="212D50"/>
              </a:solidFill>
            </a:endParaRPr>
          </a:p>
        </p:txBody>
      </p:sp>
      <p:sp>
        <p:nvSpPr>
          <p:cNvPr id="1393" name="Google Shape;1393;gf5d93c4d0e_3_27"/>
          <p:cNvSpPr txBox="1"/>
          <p:nvPr/>
        </p:nvSpPr>
        <p:spPr>
          <a:xfrm>
            <a:off x="1562525" y="5391325"/>
            <a:ext cx="4716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발전방향</a:t>
            </a:r>
            <a:endParaRPr b="1" i="0" sz="4000" u="none" cap="none" strike="noStrike">
              <a:solidFill>
                <a:srgbClr val="A69685"/>
              </a:solidFill>
              <a:latin typeface="Arial"/>
              <a:ea typeface="Arial"/>
              <a:cs typeface="Arial"/>
              <a:sym typeface="Arial"/>
            </a:endParaRPr>
          </a:p>
        </p:txBody>
      </p:sp>
      <p:sp>
        <p:nvSpPr>
          <p:cNvPr id="1394" name="Google Shape;1394;gf5d93c4d0e_3_27"/>
          <p:cNvSpPr txBox="1"/>
          <p:nvPr/>
        </p:nvSpPr>
        <p:spPr>
          <a:xfrm>
            <a:off x="1562525" y="6253200"/>
            <a:ext cx="14610900" cy="19395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종목 및 수집 언론, 유튜브 다양성 확장.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서비스 이용자 의견을 반영한 객관적인 기사 라벨링로 추후 모델 개선 가능.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개인 맞춤 종목 분석 결과 서비스.</a:t>
            </a:r>
            <a:endParaRPr b="1" sz="3000">
              <a:solidFill>
                <a:srgbClr val="212D5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8" name="Shape 1398"/>
        <p:cNvGrpSpPr/>
        <p:nvPr/>
      </p:nvGrpSpPr>
      <p:grpSpPr>
        <a:xfrm>
          <a:off x="0" y="0"/>
          <a:ext cx="0" cy="0"/>
          <a:chOff x="0" y="0"/>
          <a:chExt cx="0" cy="0"/>
        </a:xfrm>
      </p:grpSpPr>
      <p:sp>
        <p:nvSpPr>
          <p:cNvPr id="1399" name="Google Shape;1399;gf5d93c4d0e_3_5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00" name="Google Shape;1400;gf5d93c4d0e_3_5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01" name="Google Shape;1401;gf5d93c4d0e_3_5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02" name="Google Shape;1402;gf5d93c4d0e_3_5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 느낀점</a:t>
            </a:r>
            <a:endParaRPr b="1" i="0" sz="4000" u="none" cap="none" strike="noStrike">
              <a:solidFill>
                <a:srgbClr val="A69685"/>
              </a:solidFill>
              <a:latin typeface="Arial"/>
              <a:ea typeface="Arial"/>
              <a:cs typeface="Arial"/>
              <a:sym typeface="Arial"/>
            </a:endParaRPr>
          </a:p>
        </p:txBody>
      </p:sp>
      <p:pic>
        <p:nvPicPr>
          <p:cNvPr id="1403" name="Google Shape;1403;gf5d93c4d0e_3_51"/>
          <p:cNvPicPr preferRelativeResize="0"/>
          <p:nvPr/>
        </p:nvPicPr>
        <p:blipFill rotWithShape="1">
          <a:blip r:embed="rId3">
            <a:alphaModFix/>
          </a:blip>
          <a:srcRect b="0" l="0" r="0" t="0"/>
          <a:stretch/>
        </p:blipFill>
        <p:spPr>
          <a:xfrm>
            <a:off x="719685" y="2390689"/>
            <a:ext cx="1289216" cy="34819"/>
          </a:xfrm>
          <a:prstGeom prst="rect">
            <a:avLst/>
          </a:prstGeom>
          <a:noFill/>
          <a:ln>
            <a:noFill/>
          </a:ln>
        </p:spPr>
      </p:pic>
      <p:pic>
        <p:nvPicPr>
          <p:cNvPr id="1404" name="Google Shape;1404;gf5d93c4d0e_3_51"/>
          <p:cNvPicPr preferRelativeResize="0"/>
          <p:nvPr/>
        </p:nvPicPr>
        <p:blipFill rotWithShape="1">
          <a:blip r:embed="rId4">
            <a:alphaModFix/>
          </a:blip>
          <a:srcRect b="0" l="0" r="0" t="0"/>
          <a:stretch/>
        </p:blipFill>
        <p:spPr>
          <a:xfrm>
            <a:off x="592935" y="6008239"/>
            <a:ext cx="1289216" cy="34819"/>
          </a:xfrm>
          <a:prstGeom prst="rect">
            <a:avLst/>
          </a:prstGeom>
          <a:noFill/>
          <a:ln>
            <a:noFill/>
          </a:ln>
        </p:spPr>
      </p:pic>
      <p:pic>
        <p:nvPicPr>
          <p:cNvPr id="1405" name="Google Shape;1405;gf5d93c4d0e_3_51"/>
          <p:cNvPicPr preferRelativeResize="0"/>
          <p:nvPr/>
        </p:nvPicPr>
        <p:blipFill rotWithShape="1">
          <a:blip r:embed="rId5">
            <a:alphaModFix/>
          </a:blip>
          <a:srcRect b="0" l="0" r="0" t="0"/>
          <a:stretch/>
        </p:blipFill>
        <p:spPr>
          <a:xfrm>
            <a:off x="14241591" y="2392714"/>
            <a:ext cx="1289216" cy="34819"/>
          </a:xfrm>
          <a:prstGeom prst="rect">
            <a:avLst/>
          </a:prstGeom>
          <a:noFill/>
          <a:ln>
            <a:noFill/>
          </a:ln>
        </p:spPr>
      </p:pic>
      <p:pic>
        <p:nvPicPr>
          <p:cNvPr id="1406" name="Google Shape;1406;gf5d93c4d0e_3_51"/>
          <p:cNvPicPr preferRelativeResize="0"/>
          <p:nvPr/>
        </p:nvPicPr>
        <p:blipFill rotWithShape="1">
          <a:blip r:embed="rId6">
            <a:alphaModFix/>
          </a:blip>
          <a:srcRect b="0" l="0" r="0" t="0"/>
          <a:stretch/>
        </p:blipFill>
        <p:spPr>
          <a:xfrm>
            <a:off x="7488060" y="5905764"/>
            <a:ext cx="1289216" cy="34819"/>
          </a:xfrm>
          <a:prstGeom prst="rect">
            <a:avLst/>
          </a:prstGeom>
          <a:noFill/>
          <a:ln>
            <a:noFill/>
          </a:ln>
        </p:spPr>
      </p:pic>
      <p:pic>
        <p:nvPicPr>
          <p:cNvPr id="1407" name="Google Shape;1407;gf5d93c4d0e_3_51"/>
          <p:cNvPicPr preferRelativeResize="0"/>
          <p:nvPr/>
        </p:nvPicPr>
        <p:blipFill rotWithShape="1">
          <a:blip r:embed="rId6">
            <a:alphaModFix/>
          </a:blip>
          <a:srcRect b="0" l="0" r="0" t="0"/>
          <a:stretch/>
        </p:blipFill>
        <p:spPr>
          <a:xfrm>
            <a:off x="7614778" y="2387064"/>
            <a:ext cx="1289216" cy="34819"/>
          </a:xfrm>
          <a:prstGeom prst="rect">
            <a:avLst/>
          </a:prstGeom>
          <a:noFill/>
          <a:ln>
            <a:noFill/>
          </a:ln>
        </p:spPr>
      </p:pic>
      <p:sp>
        <p:nvSpPr>
          <p:cNvPr id="1408" name="Google Shape;1408;gf5d93c4d0e_3_51"/>
          <p:cNvSpPr txBox="1"/>
          <p:nvPr/>
        </p:nvSpPr>
        <p:spPr>
          <a:xfrm>
            <a:off x="848600"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1409" name="Google Shape;1409;gf5d93c4d0e_3_51"/>
          <p:cNvSpPr txBox="1"/>
          <p:nvPr/>
        </p:nvSpPr>
        <p:spPr>
          <a:xfrm>
            <a:off x="7726649"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1410" name="Google Shape;1410;gf5d93c4d0e_3_51"/>
          <p:cNvSpPr txBox="1"/>
          <p:nvPr/>
        </p:nvSpPr>
        <p:spPr>
          <a:xfrm>
            <a:off x="848595" y="5512050"/>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인태우</a:t>
            </a:r>
            <a:endParaRPr b="1" i="0" sz="3200" u="none" cap="none" strike="noStrike">
              <a:solidFill>
                <a:srgbClr val="212D50"/>
              </a:solidFill>
              <a:latin typeface="Arial"/>
              <a:ea typeface="Arial"/>
              <a:cs typeface="Arial"/>
              <a:sym typeface="Arial"/>
            </a:endParaRPr>
          </a:p>
        </p:txBody>
      </p:sp>
      <p:sp>
        <p:nvSpPr>
          <p:cNvPr id="1411" name="Google Shape;1411;gf5d93c4d0e_3_51"/>
          <p:cNvSpPr txBox="1"/>
          <p:nvPr/>
        </p:nvSpPr>
        <p:spPr>
          <a:xfrm>
            <a:off x="7614777" y="5409575"/>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윤보람</a:t>
            </a:r>
            <a:endParaRPr b="1" i="0" sz="3200" u="none" cap="none" strike="noStrike">
              <a:solidFill>
                <a:srgbClr val="212D50"/>
              </a:solidFill>
              <a:latin typeface="Arial"/>
              <a:ea typeface="Arial"/>
              <a:cs typeface="Arial"/>
              <a:sym typeface="Arial"/>
            </a:endParaRPr>
          </a:p>
        </p:txBody>
      </p:sp>
      <p:sp>
        <p:nvSpPr>
          <p:cNvPr id="1412" name="Google Shape;1412;gf5d93c4d0e_3_51"/>
          <p:cNvSpPr txBox="1"/>
          <p:nvPr/>
        </p:nvSpPr>
        <p:spPr>
          <a:xfrm>
            <a:off x="13687305" y="1894500"/>
            <a:ext cx="1843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채길호</a:t>
            </a:r>
            <a:endParaRPr b="1" i="0" sz="3200" u="none" cap="none" strike="noStrike">
              <a:solidFill>
                <a:srgbClr val="212D50"/>
              </a:solidFill>
              <a:latin typeface="Arial"/>
              <a:ea typeface="Arial"/>
              <a:cs typeface="Arial"/>
              <a:sym typeface="Arial"/>
            </a:endParaRPr>
          </a:p>
        </p:txBody>
      </p:sp>
      <p:pic>
        <p:nvPicPr>
          <p:cNvPr id="1413" name="Google Shape;1413;gf5d93c4d0e_3_51"/>
          <p:cNvPicPr preferRelativeResize="0"/>
          <p:nvPr/>
        </p:nvPicPr>
        <p:blipFill>
          <a:blip r:embed="rId7">
            <a:alphaModFix/>
          </a:blip>
          <a:stretch>
            <a:fillRect/>
          </a:stretch>
        </p:blipFill>
        <p:spPr>
          <a:xfrm>
            <a:off x="719663" y="1495625"/>
            <a:ext cx="17316450" cy="19050"/>
          </a:xfrm>
          <a:prstGeom prst="rect">
            <a:avLst/>
          </a:prstGeom>
          <a:noFill/>
          <a:ln cap="flat" cmpd="sng" w="9525">
            <a:solidFill>
              <a:srgbClr val="888888"/>
            </a:solidFill>
            <a:prstDash val="solid"/>
            <a:round/>
            <a:headEnd len="sm" w="sm" type="none"/>
            <a:tailEnd len="sm" w="sm" type="none"/>
          </a:ln>
        </p:spPr>
      </p:pic>
      <p:pic>
        <p:nvPicPr>
          <p:cNvPr id="1414" name="Google Shape;1414;gf5d93c4d0e_3_51"/>
          <p:cNvPicPr preferRelativeResize="0"/>
          <p:nvPr/>
        </p:nvPicPr>
        <p:blipFill>
          <a:blip r:embed="rId8">
            <a:alphaModFix/>
          </a:blip>
          <a:stretch>
            <a:fillRect/>
          </a:stretch>
        </p:blipFill>
        <p:spPr>
          <a:xfrm>
            <a:off x="719675" y="9736787"/>
            <a:ext cx="17316450" cy="38100"/>
          </a:xfrm>
          <a:prstGeom prst="rect">
            <a:avLst/>
          </a:prstGeom>
          <a:noFill/>
          <a:ln cap="flat" cmpd="sng" w="9525">
            <a:solidFill>
              <a:srgbClr val="888888"/>
            </a:solidFill>
            <a:prstDash val="solid"/>
            <a:round/>
            <a:headEnd len="sm" w="sm" type="none"/>
            <a:tailEnd len="sm" w="sm" type="none"/>
          </a:ln>
        </p:spPr>
      </p:pic>
      <p:pic>
        <p:nvPicPr>
          <p:cNvPr id="1415" name="Google Shape;1415;gf5d93c4d0e_3_51"/>
          <p:cNvPicPr preferRelativeResize="0"/>
          <p:nvPr/>
        </p:nvPicPr>
        <p:blipFill>
          <a:blip r:embed="rId9">
            <a:alphaModFix/>
          </a:blip>
          <a:stretch>
            <a:fillRect/>
          </a:stretch>
        </p:blipFill>
        <p:spPr>
          <a:xfrm>
            <a:off x="6746623" y="1993725"/>
            <a:ext cx="43050" cy="6608175"/>
          </a:xfrm>
          <a:prstGeom prst="rect">
            <a:avLst/>
          </a:prstGeom>
          <a:noFill/>
          <a:ln>
            <a:noFill/>
          </a:ln>
        </p:spPr>
      </p:pic>
      <p:pic>
        <p:nvPicPr>
          <p:cNvPr id="1416" name="Google Shape;1416;gf5d93c4d0e_3_51"/>
          <p:cNvPicPr preferRelativeResize="0"/>
          <p:nvPr/>
        </p:nvPicPr>
        <p:blipFill>
          <a:blip r:embed="rId9">
            <a:alphaModFix/>
          </a:blip>
          <a:stretch>
            <a:fillRect/>
          </a:stretch>
        </p:blipFill>
        <p:spPr>
          <a:xfrm>
            <a:off x="13553223" y="2146125"/>
            <a:ext cx="43050" cy="6608175"/>
          </a:xfrm>
          <a:prstGeom prst="rect">
            <a:avLst/>
          </a:prstGeom>
          <a:noFill/>
          <a:ln>
            <a:noFill/>
          </a:ln>
        </p:spPr>
      </p:pic>
      <p:sp>
        <p:nvSpPr>
          <p:cNvPr id="1417" name="Google Shape;1417;gf5d93c4d0e_3_51"/>
          <p:cNvSpPr txBox="1"/>
          <p:nvPr/>
        </p:nvSpPr>
        <p:spPr>
          <a:xfrm>
            <a:off x="12815525" y="2703000"/>
            <a:ext cx="5220600" cy="255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2000">
                <a:solidFill>
                  <a:schemeClr val="dk1"/>
                </a:solidFill>
                <a:latin typeface="Calibri"/>
                <a:ea typeface="Calibri"/>
                <a:cs typeface="Calibri"/>
                <a:sym typeface="Calibri"/>
              </a:rPr>
              <a:t>다양한 분석을 진행함으로써 공부가 많이 되었고, 특히 텍스트 분석 부분에서 감성 사전을 구축해보는 새로운 경험을 해보아서 유익했습니다. 또한 팀원간 소통이 잘 되고, 각자 맡은 업무를 잘 끝내주어서 좋았습니다. 분석부터 서비스 구현까지의 프로젝트가 완성도 있게 진행된 것 같아서 추후에 실무에서도 도움이 될 것같습니다.</a:t>
            </a:r>
            <a:endParaRPr b="1" i="0" sz="2000" u="none" cap="none" strike="noStrike">
              <a:solidFill>
                <a:schemeClr val="dk1"/>
              </a:solidFill>
              <a:latin typeface="Arial"/>
              <a:ea typeface="Arial"/>
              <a:cs typeface="Arial"/>
              <a:sym typeface="Arial"/>
            </a:endParaRPr>
          </a:p>
        </p:txBody>
      </p:sp>
      <p:sp>
        <p:nvSpPr>
          <p:cNvPr id="1418" name="Google Shape;1418;gf5d93c4d0e_3_51"/>
          <p:cNvSpPr txBox="1"/>
          <p:nvPr/>
        </p:nvSpPr>
        <p:spPr>
          <a:xfrm>
            <a:off x="719675" y="2703000"/>
            <a:ext cx="454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1" i="0" sz="2000" u="none" cap="none" strike="noStrike">
              <a:solidFill>
                <a:schemeClr val="dk1"/>
              </a:solidFill>
              <a:latin typeface="Arial"/>
              <a:ea typeface="Arial"/>
              <a:cs typeface="Arial"/>
              <a:sym typeface="Arial"/>
            </a:endParaRPr>
          </a:p>
        </p:txBody>
      </p:sp>
      <p:sp>
        <p:nvSpPr>
          <p:cNvPr id="1419" name="Google Shape;1419;gf5d93c4d0e_3_51"/>
          <p:cNvSpPr txBox="1"/>
          <p:nvPr/>
        </p:nvSpPr>
        <p:spPr>
          <a:xfrm>
            <a:off x="6276075" y="2666988"/>
            <a:ext cx="5220600" cy="246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무엇보다도 텍스트 분석을 경험할 수 있어서 좋았습니다. 지난 번 프로젝트 때보다도 코드 구현 실력도 한층 업그레이드 된 것 같아 뿌듯합니다. 하지만 한편으로는 감성사전 구축이라는 하나의 주제에 너무 몰두한 나머지 다른 분석 기법들에 대해서는 비교적 많이 공부하지 못한 점이 아쉽기도 합니다. 프로젝트가 끝난 이후에는 이번에 사용한 모델들에 대해 조금 더 깊게 공부해보고, 더 발전시킬 수 있었으면 좋겠습니다. 또 하나 빠질 수 없는 얘기는, 팀원들 모두 무슨 능력자들인 것 같이 마법처럼 맡은 일을 해오시는 걸 보면서 나도 질 수는 없지! 라고 생각하며 좋은 시너지 효과를 낼 수 있었습니다. 모든 팀원들께 감사합니다.</a:t>
            </a:r>
            <a:endParaRPr b="1" i="0" u="none" cap="none" strike="noStrike">
              <a:solidFill>
                <a:schemeClr val="dk1"/>
              </a:solidFill>
              <a:latin typeface="Arial"/>
              <a:ea typeface="Arial"/>
              <a:cs typeface="Arial"/>
              <a:sym typeface="Arial"/>
            </a:endParaRPr>
          </a:p>
        </p:txBody>
      </p:sp>
      <p:sp>
        <p:nvSpPr>
          <p:cNvPr id="1420" name="Google Shape;1420;gf5d93c4d0e_3_51"/>
          <p:cNvSpPr txBox="1"/>
          <p:nvPr/>
        </p:nvSpPr>
        <p:spPr>
          <a:xfrm>
            <a:off x="719675" y="6183275"/>
            <a:ext cx="49530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600">
                <a:solidFill>
                  <a:schemeClr val="dk1"/>
                </a:solidFill>
              </a:rPr>
              <a:t>이번 최종 프로젝트를 통해 4개월동안 배운 내용을 종합적으로 사용하며 복습하는 계기가 되었고, 해보지 않았던 서비스 구현을 통해 많은것을 배울수 있는 기회였다고 생각합니다. 아직 부족한 데이터분석 쪽에서도 팀원분들이 잘 이끌어 주시고 많은 도움을 받아 프로젝트를 무사히 마친것 같습니다. 여러가지 데이터 수집 방법과 분석방법, 서비스 구현까지 실무에서 직접 해볼법한 일을 경험한게 좋았고 프로젝트를 통해 더 성장했다고 생각합니다. 끝까지 함께 해주신 팀원분들께 감사하고 강사님께도 그동안 고생하셨다고 전해드리고 싶습니다.</a:t>
            </a:r>
            <a:endParaRPr b="1" i="0" sz="1600" u="none" cap="none" strike="noStrike">
              <a:solidFill>
                <a:schemeClr val="dk1"/>
              </a:solidFill>
              <a:latin typeface="Arial"/>
              <a:ea typeface="Arial"/>
              <a:cs typeface="Arial"/>
              <a:sym typeface="Arial"/>
            </a:endParaRPr>
          </a:p>
        </p:txBody>
      </p:sp>
      <p:sp>
        <p:nvSpPr>
          <p:cNvPr id="1421" name="Google Shape;1421;gf5d93c4d0e_3_51"/>
          <p:cNvSpPr txBox="1"/>
          <p:nvPr/>
        </p:nvSpPr>
        <p:spPr>
          <a:xfrm>
            <a:off x="6428475" y="6125688"/>
            <a:ext cx="5220600" cy="310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데이터 수집과 분석, 그리고 서비스 구현까지 모든 과정을 경험해볼 수 있어서 굉장히 유익한 시간이었습니다. 지난 5개월 동안 배운 것들을 되돌아보며 더 발전할 수 있는 계기가 된 것 같습니다. 특히 이번 프로젝트에서 BI, 데이터 시각화 부분을 배우고 실습하는 계기가 되어서 앞으로 이 분야에 대한 업무를 하게 되면 큰 도움이 될 것 같습니다. 훌륭한 팀원분들 덕분에 옆에서 많이 배울 수 있었고, 다들 열심히 하시는 모습이 정말 인상적이었습니다. 제가 부족한 부분을 깨닫고 앞으로 보완해갈 수 있는 좋은 길잡이가 되어셔서 고생하셨다는 말과 함께 감사의 인사를 전하고 싶습니다. 5개월이라는 길면서 짧았던 시간동안 열성적으로 지도해주신 강사님들께도 진심으로 감사드립니다. 그리고 멀티캠퍼스 매니저님, 초반에 많은 도움 주셨던 FT님들께도 감사드립니다. 마지막으로 다들 원하는 곳에서 일할 수 있는 좋은 결과 있으시길 바랍니다. 수고하셨습니다.</a:t>
            </a:r>
            <a:endParaRPr b="1" i="0" u="none" cap="none" strike="noStrike">
              <a:solidFill>
                <a:schemeClr val="dk1"/>
              </a:solidFill>
              <a:latin typeface="Arial"/>
              <a:ea typeface="Arial"/>
              <a:cs typeface="Arial"/>
              <a:sym typeface="Arial"/>
            </a:endParaRPr>
          </a:p>
        </p:txBody>
      </p:sp>
      <p:sp>
        <p:nvSpPr>
          <p:cNvPr id="1422" name="Google Shape;1422;gf5d93c4d0e_3_51"/>
          <p:cNvSpPr txBox="1"/>
          <p:nvPr/>
        </p:nvSpPr>
        <p:spPr>
          <a:xfrm>
            <a:off x="719675" y="2764413"/>
            <a:ext cx="5220600" cy="1939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en-US" sz="1500">
                <a:solidFill>
                  <a:schemeClr val="dk1"/>
                </a:solidFill>
              </a:rPr>
              <a:t>크롤링에 대해 배워보고 싶었는데, 프로젝트를 통해서 다양한 방법과 여러 사이트 크롤링을 할 수 있는 좋은 기회였습니다. 서버 측면에서는 Django, SQL문을 배웠고, 이를 AWS클라우드 환경에서 진행한 점이 많은 도움이 되었습니다. 또한, 분석 부분을 직접 수행 하지는 않았지만, 조원분들이 정리한 내용으로 시계열분석, 감성사전 등 많은 내용을 배울 수 있었습니다.</a:t>
            </a:r>
            <a:endParaRPr sz="1500">
              <a:solidFill>
                <a:schemeClr val="dk1"/>
              </a:solidFill>
            </a:endParaRPr>
          </a:p>
          <a:p>
            <a:pPr indent="0" lvl="0" marL="0" rtl="0" algn="l">
              <a:spcBef>
                <a:spcPts val="0"/>
              </a:spcBef>
              <a:spcAft>
                <a:spcPts val="0"/>
              </a:spcAft>
              <a:buClr>
                <a:schemeClr val="dk1"/>
              </a:buClr>
              <a:buSzPts val="3200"/>
              <a:buFont typeface="Arial"/>
              <a:buNone/>
            </a:pPr>
            <a:r>
              <a:t/>
            </a:r>
            <a:endParaRPr sz="15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28" name="Google Shape;1428;gf5d93c4d0e_2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29" name="Google Shape;1429;gf5d93c4d0e_2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30" name="Google Shape;1430;gf5d93c4d0e_2_0"/>
          <p:cNvSpPr txBox="1"/>
          <p:nvPr/>
        </p:nvSpPr>
        <p:spPr>
          <a:xfrm>
            <a:off x="625625" y="1073888"/>
            <a:ext cx="17765400" cy="8701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데이터 자료 참고</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KOSELF 감성사전</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https://sites.google.com/view/cheolwon-yang/koself?authuser=0</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긍부정 라벨링 훈련 데이터 자료</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a:t>
            </a:r>
            <a:r>
              <a:rPr b="1" lang="en-US" sz="2200">
                <a:solidFill>
                  <a:schemeClr val="dk1"/>
                </a:solidFill>
                <a:highlight>
                  <a:srgbClr val="FFFFFF"/>
                </a:highlight>
                <a:latin typeface="Malgun Gothic"/>
                <a:ea typeface="Malgun Gothic"/>
                <a:cs typeface="Malgun Gothic"/>
                <a:sym typeface="Malgun Gothic"/>
              </a:rPr>
              <a:t>https://github.com/e9t/nsmc/</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Malgun Gothic"/>
              <a:buChar char="●"/>
            </a:pPr>
            <a:r>
              <a:rPr b="1" lang="en-US" sz="2200">
                <a:solidFill>
                  <a:schemeClr val="dk1"/>
                </a:solidFill>
                <a:highlight>
                  <a:srgbClr val="FFFFFF"/>
                </a:highlight>
                <a:latin typeface="Malgun Gothic"/>
                <a:ea typeface="Malgun Gothic"/>
                <a:cs typeface="Malgun Gothic"/>
                <a:sym typeface="Malgun Gothic"/>
              </a:rPr>
              <a:t>모델링 참고 자료</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자연어 처리</a:t>
            </a:r>
            <a:endParaRPr b="1" sz="2200">
              <a:solidFill>
                <a:schemeClr val="dk1"/>
              </a:solidFill>
              <a:latin typeface="Roboto"/>
              <a:ea typeface="Roboto"/>
              <a:cs typeface="Roboto"/>
              <a:sym typeface="Roboto"/>
            </a:endParaRPr>
          </a:p>
          <a:p>
            <a:pPr indent="457200" lvl="0" marL="0" rtl="0" algn="l">
              <a:lnSpc>
                <a:spcPct val="115000"/>
              </a:lnSpc>
              <a:spcBef>
                <a:spcPts val="0"/>
              </a:spcBef>
              <a:spcAft>
                <a:spcPts val="0"/>
              </a:spcAft>
              <a:buNone/>
            </a:pPr>
            <a:r>
              <a:rPr b="1" lang="en-US" sz="2200">
                <a:solidFill>
                  <a:schemeClr val="dk1"/>
                </a:solidFill>
                <a:latin typeface="Roboto"/>
                <a:ea typeface="Roboto"/>
                <a:cs typeface="Roboto"/>
                <a:sym typeface="Roboto"/>
              </a:rPr>
              <a:t>https://wikidocs.net/21698</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VADER 사용법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https://nicola-ml.tistory.com/4</a:t>
            </a:r>
            <a:r>
              <a:rPr b="1" lang="en-US" sz="2200">
                <a:latin typeface="Roboto"/>
                <a:ea typeface="Roboto"/>
                <a:cs typeface="Roboto"/>
                <a:sym typeface="Roboto"/>
              </a:rPr>
              <a:t>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ARIMA 모형 정상성 확인</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https://dinonotes.com/archives/2476</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https://skyeong.net/285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유사도 파악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solidFill>
                  <a:schemeClr val="dk1"/>
                </a:solidFill>
              </a:rPr>
              <a:t>https://inahjeon.github.io/fasttext/</a:t>
            </a:r>
            <a:endParaRPr b="1" sz="2200">
              <a:solidFill>
                <a:schemeClr val="dk1"/>
              </a:solidFill>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논문 및 연구 자료</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서울대학교, 강유 외 3인, 「Accurate Multivariate Stock Movement Prediction via Data-Axis Transformer with Multi-Level Contexts」</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2017, 숭실대학교 대학원, 김기준, 「뉴스 감성 분석과 시계열 예측 기반의 주가 등락 예측」</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한국증권학회지, 조수지 외 2인, 「기업 재무분석을 위한 한국어 감성사전(KOSELF) 구축」</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한국은행, 통계기획팀, 「뉴스심리지수(NSI) 개요 및 특성」</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2020, 서울시립대학교, 전종준 외 3인, 「경제용어 감성사전 구축방안 연구」</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2018, 한국빅데이터학회지, 김다예 외 1인, 「Word2Vec을 활용한 뉴스 기반 주가지수 방향성 예측용 감성사전 구축」</a:t>
            </a:r>
            <a:endParaRPr b="1" sz="2200">
              <a:solidFill>
                <a:schemeClr val="dk1"/>
              </a:solidFill>
            </a:endParaRPr>
          </a:p>
        </p:txBody>
      </p:sp>
      <p:sp>
        <p:nvSpPr>
          <p:cNvPr id="1431" name="Google Shape;1431;gf5d93c4d0e_2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482600" lvl="0" marL="457200" marR="0" rtl="0" algn="l">
              <a:lnSpc>
                <a:spcPct val="100000"/>
              </a:lnSpc>
              <a:spcBef>
                <a:spcPts val="0"/>
              </a:spcBef>
              <a:spcAft>
                <a:spcPts val="0"/>
              </a:spcAft>
              <a:buClr>
                <a:srgbClr val="212D50"/>
              </a:buClr>
              <a:buSzPts val="4000"/>
              <a:buChar char="-"/>
            </a:pPr>
            <a:r>
              <a:rPr b="1" lang="en-US" sz="4000">
                <a:solidFill>
                  <a:srgbClr val="212D50"/>
                </a:solidFill>
              </a:rPr>
              <a:t>참고 자료 -</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435"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b="0" l="0" r="0" t="0"/>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b="0" l="0" r="0" t="0"/>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b="0" l="0" r="13959" t="0"/>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3"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b="5908" l="0" r="0" t="44754"/>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b="0" l="0" r="0" t="0"/>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b="0" l="0" r="0" t="0"/>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b="0" l="0" r="0" t="0"/>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b="0" l="0" r="0" t="0"/>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b="0" l="0" r="0" t="0"/>
          <a:stretch/>
        </p:blipFill>
        <p:spPr>
          <a:xfrm>
            <a:off x="6477000" y="5856825"/>
            <a:ext cx="6311575" cy="47625"/>
          </a:xfrm>
          <a:prstGeom prst="rect">
            <a:avLst/>
          </a:prstGeom>
          <a:noFill/>
          <a:ln>
            <a:noFill/>
          </a:ln>
        </p:spPr>
      </p:pic>
      <p:sp>
        <p:nvSpPr>
          <p:cNvPr id="1450" name="Google Shape;1450;p16"/>
          <p:cNvSpPr txBox="1"/>
          <p:nvPr/>
        </p:nvSpPr>
        <p:spPr>
          <a:xfrm>
            <a:off x="5957238" y="4748738"/>
            <a:ext cx="73257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6200"/>
              <a:buFont typeface="Arial"/>
              <a:buNone/>
            </a:pPr>
            <a:r>
              <a:rPr b="1" lang="en-US" sz="6600">
                <a:solidFill>
                  <a:schemeClr val="lt1"/>
                </a:solidFill>
              </a:rPr>
              <a:t>Demonstration</a:t>
            </a:r>
            <a:endParaRPr b="1" i="0" sz="6600" u="none" cap="none" strike="noStrike">
              <a:solidFill>
                <a:schemeClr val="lt1"/>
              </a:solidFill>
              <a:latin typeface="Arial"/>
              <a:ea typeface="Arial"/>
              <a:cs typeface="Arial"/>
              <a:sym typeface="Arial"/>
            </a:endParaRPr>
          </a:p>
        </p:txBody>
      </p:sp>
      <p:sp>
        <p:nvSpPr>
          <p:cNvPr id="1451" name="Google Shape;1451;p16"/>
          <p:cNvSpPr txBox="1"/>
          <p:nvPr/>
        </p:nvSpPr>
        <p:spPr>
          <a:xfrm>
            <a:off x="6669877" y="6230350"/>
            <a:ext cx="6227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b="0" l="0" r="0" t="0"/>
          <a:stretch/>
        </p:blipFill>
        <p:spPr>
          <a:xfrm>
            <a:off x="7385279"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b="0" l="0" r="4970" t="0"/>
          <a:stretch/>
        </p:blipFill>
        <p:spPr>
          <a:xfrm>
            <a:off x="7539416"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b="0" l="0" r="0" t="0"/>
          <a:stretch/>
        </p:blipFill>
        <p:spPr>
          <a:xfrm>
            <a:off x="6841331" y="4654332"/>
            <a:ext cx="556776" cy="76190"/>
          </a:xfrm>
          <a:prstGeom prst="rect">
            <a:avLst/>
          </a:prstGeom>
          <a:noFill/>
          <a:ln>
            <a:noFill/>
          </a:ln>
        </p:spPr>
      </p:pic>
      <p:pic>
        <p:nvPicPr>
          <p:cNvPr id="240" name="Google Shape;240;gf59b30ca06_1_5"/>
          <p:cNvPicPr preferRelativeResize="0"/>
          <p:nvPr/>
        </p:nvPicPr>
        <p:blipFill rotWithShape="1">
          <a:blip r:embed="rId6">
            <a:alphaModFix/>
          </a:blip>
          <a:srcRect b="0" l="0" r="0" t="0"/>
          <a:stretch/>
        </p:blipFill>
        <p:spPr>
          <a:xfrm>
            <a:off x="1812131" y="2555563"/>
            <a:ext cx="5029200" cy="3833409"/>
          </a:xfrm>
          <a:prstGeom prst="rect">
            <a:avLst/>
          </a:prstGeom>
          <a:noFill/>
          <a:ln>
            <a:noFill/>
          </a:ln>
        </p:spPr>
      </p:pic>
      <p:pic>
        <p:nvPicPr>
          <p:cNvPr id="241" name="Google Shape;241;gf59b30ca06_1_5"/>
          <p:cNvPicPr preferRelativeResize="0"/>
          <p:nvPr/>
        </p:nvPicPr>
        <p:blipFill rotWithShape="1">
          <a:blip r:embed="rId7">
            <a:alphaModFix/>
          </a:blip>
          <a:srcRect b="0" l="0" r="0" t="0"/>
          <a:stretch/>
        </p:blipFill>
        <p:spPr>
          <a:xfrm rot="5400000">
            <a:off x="5700177"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43" name="Google Shape;243;gf59b30ca06_1_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45" name="Google Shape;245;gf59b30ca06_1_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pic>
        <p:nvPicPr>
          <p:cNvPr id="246" name="Google Shape;246;gf59b30ca06_1_5"/>
          <p:cNvPicPr preferRelativeResize="0"/>
          <p:nvPr/>
        </p:nvPicPr>
        <p:blipFill rotWithShape="1">
          <a:blip r:embed="rId8">
            <a:alphaModFix/>
          </a:blip>
          <a:srcRect b="0" l="0" r="0" t="0"/>
          <a:stretch/>
        </p:blipFill>
        <p:spPr>
          <a:xfrm>
            <a:off x="16240750" y="5699573"/>
            <a:ext cx="556776" cy="76190"/>
          </a:xfrm>
          <a:prstGeom prst="rect">
            <a:avLst/>
          </a:prstGeom>
          <a:noFill/>
          <a:ln>
            <a:noFill/>
          </a:ln>
        </p:spPr>
      </p:pic>
      <p:pic>
        <p:nvPicPr>
          <p:cNvPr id="247" name="Google Shape;247;gf59b30ca06_1_5"/>
          <p:cNvPicPr preferRelativeResize="0"/>
          <p:nvPr/>
        </p:nvPicPr>
        <p:blipFill rotWithShape="1">
          <a:blip r:embed="rId9">
            <a:alphaModFix/>
          </a:blip>
          <a:srcRect b="0" l="0" r="0" t="0"/>
          <a:stretch/>
        </p:blipFill>
        <p:spPr>
          <a:xfrm>
            <a:off x="12910796" y="2558773"/>
            <a:ext cx="5029200" cy="3833409"/>
          </a:xfrm>
          <a:prstGeom prst="rect">
            <a:avLst/>
          </a:prstGeom>
          <a:noFill/>
          <a:ln>
            <a:noFill/>
          </a:ln>
        </p:spPr>
      </p:pic>
      <p:pic>
        <p:nvPicPr>
          <p:cNvPr id="248" name="Google Shape;248;gf59b30ca06_1_5"/>
          <p:cNvPicPr preferRelativeResize="0"/>
          <p:nvPr/>
        </p:nvPicPr>
        <p:blipFill rotWithShape="1">
          <a:blip r:embed="rId10">
            <a:alphaModFix/>
          </a:blip>
          <a:srcRect b="0" l="0" r="0" t="0"/>
          <a:stretch/>
        </p:blipFill>
        <p:spPr>
          <a:xfrm>
            <a:off x="12394092" y="4654992"/>
            <a:ext cx="556776" cy="76190"/>
          </a:xfrm>
          <a:prstGeom prst="rect">
            <a:avLst/>
          </a:prstGeom>
          <a:noFill/>
          <a:ln>
            <a:noFill/>
          </a:ln>
        </p:spPr>
      </p:pic>
      <p:pic>
        <p:nvPicPr>
          <p:cNvPr id="249" name="Google Shape;249;gf59b30ca06_1_5"/>
          <p:cNvPicPr preferRelativeResize="0"/>
          <p:nvPr/>
        </p:nvPicPr>
        <p:blipFill rotWithShape="1">
          <a:blip r:embed="rId11">
            <a:alphaModFix/>
          </a:blip>
          <a:srcRect b="0" l="0" r="0" t="0"/>
          <a:stretch/>
        </p:blipFill>
        <p:spPr>
          <a:xfrm rot="5400000">
            <a:off x="11252938" y="6044096"/>
            <a:ext cx="2837316" cy="129507"/>
          </a:xfrm>
          <a:prstGeom prst="rect">
            <a:avLst/>
          </a:prstGeom>
          <a:noFill/>
          <a:ln>
            <a:noFill/>
          </a:ln>
        </p:spPr>
      </p:pic>
      <p:sp>
        <p:nvSpPr>
          <p:cNvPr id="250" name="Google Shape;250;gf59b30ca06_1_5"/>
          <p:cNvSpPr/>
          <p:nvPr/>
        </p:nvSpPr>
        <p:spPr>
          <a:xfrm>
            <a:off x="3465925" y="7560375"/>
            <a:ext cx="12595500" cy="2051700"/>
          </a:xfrm>
          <a:prstGeom prst="rect">
            <a:avLst/>
          </a:prstGeom>
          <a:solidFill>
            <a:srgbClr val="A696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주식 투자에 대한 관심이 높아지면서 개인 투자자, 주식 입문자가 증가함</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유튜브 등 다양한 주식 관련 콘텐츠가 등장하며 </a:t>
            </a:r>
            <a:r>
              <a:rPr b="1" lang="en-US" sz="2600">
                <a:solidFill>
                  <a:schemeClr val="lt1"/>
                </a:solidFill>
              </a:rPr>
              <a:t>점차 </a:t>
            </a:r>
            <a:r>
              <a:rPr b="1" i="0" lang="en-US" sz="2600" u="none" cap="none" strike="noStrike">
                <a:solidFill>
                  <a:schemeClr val="lt1"/>
                </a:solidFill>
                <a:latin typeface="Arial"/>
                <a:ea typeface="Arial"/>
                <a:cs typeface="Arial"/>
                <a:sym typeface="Arial"/>
              </a:rPr>
              <a:t>증가하는 추세 </a:t>
            </a:r>
            <a:endParaRPr b="1" i="0" sz="2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id="251" name="Google Shape;251;gf59b30ca06_1_5"/>
          <p:cNvPicPr preferRelativeResize="0"/>
          <p:nvPr/>
        </p:nvPicPr>
        <p:blipFill rotWithShape="1">
          <a:blip r:embed="rId12">
            <a:alphaModFix/>
          </a:blip>
          <a:srcRect b="0" l="0" r="0" t="0"/>
          <a:stretch/>
        </p:blipFill>
        <p:spPr>
          <a:xfrm>
            <a:off x="1918082" y="2806330"/>
            <a:ext cx="4817298" cy="3004975"/>
          </a:xfrm>
          <a:prstGeom prst="rect">
            <a:avLst/>
          </a:prstGeom>
          <a:noFill/>
          <a:ln>
            <a:noFill/>
          </a:ln>
        </p:spPr>
      </p:pic>
      <p:pic>
        <p:nvPicPr>
          <p:cNvPr id="252" name="Google Shape;252;gf59b30ca06_1_5"/>
          <p:cNvPicPr preferRelativeResize="0"/>
          <p:nvPr/>
        </p:nvPicPr>
        <p:blipFill rotWithShape="1">
          <a:blip r:embed="rId13">
            <a:alphaModFix/>
          </a:blip>
          <a:srcRect b="2752" l="0" r="17450" t="0"/>
          <a:stretch/>
        </p:blipFill>
        <p:spPr>
          <a:xfrm>
            <a:off x="13186869" y="2761807"/>
            <a:ext cx="4551061" cy="3474193"/>
          </a:xfrm>
          <a:prstGeom prst="rect">
            <a:avLst/>
          </a:prstGeom>
          <a:noFill/>
          <a:ln>
            <a:noFill/>
          </a:ln>
        </p:spPr>
      </p:pic>
      <p:sp>
        <p:nvSpPr>
          <p:cNvPr id="253" name="Google Shape;253;gf59b30ca06_1_5"/>
          <p:cNvSpPr/>
          <p:nvPr/>
        </p:nvSpPr>
        <p:spPr>
          <a:xfrm>
            <a:off x="2655074" y="6200731"/>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gf59b30ca06_1_5"/>
          <p:cNvSpPr/>
          <p:nvPr/>
        </p:nvSpPr>
        <p:spPr>
          <a:xfrm>
            <a:off x="8382122" y="6189491"/>
            <a:ext cx="30699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gf59b30ca06_1_5"/>
          <p:cNvSpPr/>
          <p:nvPr/>
        </p:nvSpPr>
        <p:spPr>
          <a:xfrm>
            <a:off x="13651880" y="6291605"/>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f59b30ca06_1_5"/>
          <p:cNvSpPr txBox="1"/>
          <p:nvPr/>
        </p:nvSpPr>
        <p:spPr>
          <a:xfrm>
            <a:off x="3050201" y="6290963"/>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입문자의 증가</a:t>
            </a:r>
            <a:endParaRPr b="0" i="0" sz="2000" u="none" cap="none" strike="noStrike">
              <a:solidFill>
                <a:schemeClr val="lt1"/>
              </a:solidFill>
              <a:latin typeface="Arial"/>
              <a:ea typeface="Arial"/>
              <a:cs typeface="Arial"/>
              <a:sym typeface="Arial"/>
            </a:endParaRPr>
          </a:p>
        </p:txBody>
      </p:sp>
      <p:sp>
        <p:nvSpPr>
          <p:cNvPr id="257" name="Google Shape;257;gf59b30ca06_1_5"/>
          <p:cNvSpPr txBox="1"/>
          <p:nvPr/>
        </p:nvSpPr>
        <p:spPr>
          <a:xfrm>
            <a:off x="8629627" y="6290975"/>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콘텐츠 수 증가</a:t>
            </a:r>
            <a:endParaRPr b="0" i="0" sz="2000" u="none" cap="none" strike="noStrike">
              <a:solidFill>
                <a:schemeClr val="lt1"/>
              </a:solidFill>
              <a:latin typeface="Arial"/>
              <a:ea typeface="Arial"/>
              <a:cs typeface="Arial"/>
              <a:sym typeface="Arial"/>
            </a:endParaRPr>
          </a:p>
        </p:txBody>
      </p:sp>
      <p:sp>
        <p:nvSpPr>
          <p:cNvPr id="258" name="Google Shape;258;gf59b30ca06_1_5"/>
          <p:cNvSpPr txBox="1"/>
          <p:nvPr/>
        </p:nvSpPr>
        <p:spPr>
          <a:xfrm>
            <a:off x="13811780" y="6370063"/>
            <a:ext cx="3057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개인 투자자 및 빚투 급증</a:t>
            </a:r>
            <a:endParaRPr b="0" i="0" sz="2000" u="none" cap="none" strike="noStrike">
              <a:solidFill>
                <a:schemeClr val="lt1"/>
              </a:solidFill>
              <a:latin typeface="Arial"/>
              <a:ea typeface="Arial"/>
              <a:cs typeface="Arial"/>
              <a:sym typeface="Arial"/>
            </a:endParaRPr>
          </a:p>
        </p:txBody>
      </p:sp>
      <p:sp>
        <p:nvSpPr>
          <p:cNvPr id="259" name="Google Shape;259;gf59b30ca06_1_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sp>
        <p:nvSpPr>
          <p:cNvPr id="260" name="Google Shape;260;gf59b30ca06_1_5"/>
          <p:cNvSpPr/>
          <p:nvPr/>
        </p:nvSpPr>
        <p:spPr>
          <a:xfrm>
            <a:off x="3945925" y="81433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f59b30ca06_1_5"/>
          <p:cNvSpPr/>
          <p:nvPr/>
        </p:nvSpPr>
        <p:spPr>
          <a:xfrm>
            <a:off x="3945925" y="89815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b="0" l="0" r="0"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b="0" l="29622" r="0" t="0"/>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cap="flat" cmpd="sng" w="19050">
            <a:solidFill>
              <a:schemeClr val="lt1"/>
            </a:solidFill>
            <a:prstDash val="solid"/>
            <a:round/>
            <a:headEnd len="sm" w="sm" type="none"/>
            <a:tailEnd len="sm" w="sm" type="none"/>
          </a:ln>
        </p:spPr>
      </p:cxnSp>
      <p:sp>
        <p:nvSpPr>
          <p:cNvPr id="270" name="Google Shape;270;p2"/>
          <p:cNvSpPr txBox="1"/>
          <p:nvPr/>
        </p:nvSpPr>
        <p:spPr>
          <a:xfrm>
            <a:off x="516731" y="5043487"/>
            <a:ext cx="11308800" cy="144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Arial"/>
                <a:ea typeface="Arial"/>
                <a:cs typeface="Arial"/>
                <a:sym typeface="Arial"/>
              </a:rPr>
              <a:t>뉴스 </a:t>
            </a:r>
            <a:r>
              <a:rPr b="0" i="0" lang="en-US" sz="4400" u="none" cap="none" strike="noStrike">
                <a:solidFill>
                  <a:schemeClr val="lt1"/>
                </a:solidFill>
                <a:latin typeface="Arial"/>
                <a:ea typeface="Arial"/>
                <a:cs typeface="Arial"/>
                <a:sym typeface="Arial"/>
              </a:rPr>
              <a:t>기사 및 유튜브 텍스트의 감성 분석과 딥러닝을 이용한 주가 등락 예측 서비스 구현</a:t>
            </a:r>
            <a:endParaRPr b="0" i="0" sz="4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76" name="Google Shape;276;gf599c4557c_1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78" name="Google Shape;278;gf599c4557c_1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79" name="Google Shape;279;gf599c4557c_1_0"/>
          <p:cNvSpPr txBox="1"/>
          <p:nvPr/>
        </p:nvSpPr>
        <p:spPr>
          <a:xfrm>
            <a:off x="1191320" y="1113425"/>
            <a:ext cx="116865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lang="en-US" sz="2400">
                <a:solidFill>
                  <a:schemeClr val="accent2"/>
                </a:solidFill>
              </a:rPr>
              <a:t>주가 등락 예측 선행연구의 예측 정확도</a:t>
            </a:r>
            <a:endParaRPr b="1" i="0" sz="2900" u="none" cap="none" strike="noStrike">
              <a:solidFill>
                <a:schemeClr val="dk1"/>
              </a:solidFill>
              <a:latin typeface="Arial"/>
              <a:ea typeface="Arial"/>
              <a:cs typeface="Arial"/>
              <a:sym typeface="Arial"/>
            </a:endParaRPr>
          </a:p>
        </p:txBody>
      </p:sp>
      <p:pic>
        <p:nvPicPr>
          <p:cNvPr id="280" name="Google Shape;280;gf599c4557c_1_0"/>
          <p:cNvPicPr preferRelativeResize="0"/>
          <p:nvPr/>
        </p:nvPicPr>
        <p:blipFill rotWithShape="1">
          <a:blip r:embed="rId3">
            <a:alphaModFix/>
          </a:blip>
          <a:srcRect b="10176" l="0" r="14973" t="0"/>
          <a:stretch/>
        </p:blipFill>
        <p:spPr>
          <a:xfrm>
            <a:off x="12030075" y="349605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200">
                <a:solidFill>
                  <a:srgbClr val="BFBFBF"/>
                </a:solidFill>
              </a:rPr>
              <a:t>김기준. "뉴스 감성 분석과 시계열 예측 기반의 주가 등락 예측." 국내석사학위논문 숭실대학교 대학원, 2017. 서울</a:t>
            </a:r>
            <a:endParaRPr sz="1200">
              <a:solidFill>
                <a:srgbClr val="BFBFBF"/>
              </a:solidFill>
            </a:endParaRPr>
          </a:p>
        </p:txBody>
      </p:sp>
      <p:pic>
        <p:nvPicPr>
          <p:cNvPr id="282" name="Google Shape;282;gf599c4557c_1_0"/>
          <p:cNvPicPr preferRelativeResize="0"/>
          <p:nvPr/>
        </p:nvPicPr>
        <p:blipFill>
          <a:blip r:embed="rId4">
            <a:alphaModFix/>
          </a:blip>
          <a:stretch>
            <a:fillRect/>
          </a:stretch>
        </p:blipFill>
        <p:spPr>
          <a:xfrm>
            <a:off x="1134175" y="3496052"/>
            <a:ext cx="10667299" cy="4066111"/>
          </a:xfrm>
          <a:prstGeom prst="rect">
            <a:avLst/>
          </a:prstGeom>
          <a:noFill/>
          <a:ln>
            <a:noFill/>
          </a:ln>
        </p:spPr>
      </p:pic>
      <p:sp>
        <p:nvSpPr>
          <p:cNvPr id="283" name="Google Shape;283;gf599c4557c_1_0"/>
          <p:cNvSpPr txBox="1"/>
          <p:nvPr/>
        </p:nvSpPr>
        <p:spPr>
          <a:xfrm>
            <a:off x="184550" y="9840700"/>
            <a:ext cx="187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BFBFBF"/>
                </a:solidFill>
                <a:highlight>
                  <a:srgbClr val="FFFFFF"/>
                </a:highlight>
              </a:rPr>
              <a:t>Yoo, J., Soun, Y., Park, Y. C., &amp; Kang, U. (2021, August). Accurate Multivariate Stock Movement Prediction via Data-Axis Transformer with Multi-Level Contexts.</a:t>
            </a:r>
            <a:r>
              <a:rPr lang="en-US" sz="1200">
                <a:solidFill>
                  <a:srgbClr val="BFBFBF"/>
                </a:solidFill>
                <a:highlight>
                  <a:srgbClr val="FFFFFF"/>
                </a:highlight>
              </a:rPr>
              <a:t>I</a:t>
            </a:r>
            <a:r>
              <a:rPr lang="en-US" sz="1200">
                <a:solidFill>
                  <a:srgbClr val="BFBFBF"/>
                </a:solidFill>
                <a:highlight>
                  <a:srgbClr val="FFFFFF"/>
                </a:highlight>
              </a:rPr>
              <a:t>n </a:t>
            </a:r>
            <a:r>
              <a:rPr i="1" lang="en-US" sz="1200">
                <a:solidFill>
                  <a:srgbClr val="BFBFBF"/>
                </a:solidFill>
                <a:highlight>
                  <a:srgbClr val="FFFFFF"/>
                </a:highlight>
              </a:rPr>
              <a:t>Proceedings of the 27th ACM SIGKDD Conference on Knowledge Discovery &amp; Data Mining</a:t>
            </a:r>
            <a:r>
              <a:rPr lang="en-US" sz="1200">
                <a:solidFill>
                  <a:srgbClr val="BFBFBF"/>
                </a:solidFill>
                <a:highlight>
                  <a:srgbClr val="FFFFFF"/>
                </a:highlight>
              </a:rPr>
              <a:t> (pp. 2037-2045).</a:t>
            </a:r>
            <a:endParaRPr sz="1200">
              <a:solidFill>
                <a:srgbClr val="BFBFBF"/>
              </a:solidFill>
            </a:endParaRPr>
          </a:p>
        </p:txBody>
      </p:sp>
      <p:sp>
        <p:nvSpPr>
          <p:cNvPr id="284" name="Google Shape;284;gf599c4557c_1_0"/>
          <p:cNvSpPr/>
          <p:nvPr/>
        </p:nvSpPr>
        <p:spPr>
          <a:xfrm>
            <a:off x="2890525" y="4137700"/>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f599c4557c_1_0"/>
          <p:cNvSpPr/>
          <p:nvPr/>
        </p:nvSpPr>
        <p:spPr>
          <a:xfrm>
            <a:off x="58242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f599c4557c_1_0"/>
          <p:cNvSpPr/>
          <p:nvPr/>
        </p:nvSpPr>
        <p:spPr>
          <a:xfrm>
            <a:off x="87579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49151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49150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872500"/>
            <a:ext cx="5381625"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6"/>
          <p:cNvSpPr/>
          <p:nvPr/>
        </p:nvSpPr>
        <p:spPr>
          <a:xfrm>
            <a:off x="1360439" y="7553755"/>
            <a:ext cx="5725871"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96" name="Google Shape;296;p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298" name="Google Shape;298;p6"/>
          <p:cNvPicPr preferRelativeResize="0"/>
          <p:nvPr/>
        </p:nvPicPr>
        <p:blipFill rotWithShape="1">
          <a:blip r:embed="rId3">
            <a:alphaModFix/>
          </a:blip>
          <a:srcRect b="0" l="0" r="52718" t="0"/>
          <a:stretch/>
        </p:blipFill>
        <p:spPr>
          <a:xfrm>
            <a:off x="14949928" y="3099236"/>
            <a:ext cx="3014984" cy="2458961"/>
          </a:xfrm>
          <a:prstGeom prst="rect">
            <a:avLst/>
          </a:prstGeom>
          <a:noFill/>
          <a:ln>
            <a:noFill/>
          </a:ln>
        </p:spPr>
      </p:pic>
      <p:pic>
        <p:nvPicPr>
          <p:cNvPr id="299" name="Google Shape;299;p6"/>
          <p:cNvPicPr preferRelativeResize="0"/>
          <p:nvPr/>
        </p:nvPicPr>
        <p:blipFill rotWithShape="1">
          <a:blip r:embed="rId4">
            <a:alphaModFix/>
          </a:blip>
          <a:srcRect b="0" l="0" r="0" t="0"/>
          <a:stretch/>
        </p:blipFill>
        <p:spPr>
          <a:xfrm>
            <a:off x="1526948" y="3109516"/>
            <a:ext cx="2438400" cy="2438400"/>
          </a:xfrm>
          <a:prstGeom prst="rect">
            <a:avLst/>
          </a:prstGeom>
          <a:noFill/>
          <a:ln>
            <a:noFill/>
          </a:ln>
        </p:spPr>
      </p:pic>
      <p:pic>
        <p:nvPicPr>
          <p:cNvPr id="300" name="Google Shape;300;p6"/>
          <p:cNvPicPr preferRelativeResize="0"/>
          <p:nvPr/>
        </p:nvPicPr>
        <p:blipFill rotWithShape="1">
          <a:blip r:embed="rId5">
            <a:alphaModFix/>
          </a:blip>
          <a:srcRect b="0" l="0" r="0" t="0"/>
          <a:stretch/>
        </p:blipFill>
        <p:spPr>
          <a:xfrm>
            <a:off x="11718131" y="3144685"/>
            <a:ext cx="2438400" cy="2368062"/>
          </a:xfrm>
          <a:prstGeom prst="rect">
            <a:avLst/>
          </a:prstGeom>
          <a:noFill/>
          <a:ln>
            <a:noFill/>
          </a:ln>
        </p:spPr>
      </p:pic>
      <p:pic>
        <p:nvPicPr>
          <p:cNvPr id="301" name="Google Shape;301;p6"/>
          <p:cNvPicPr preferRelativeResize="0"/>
          <p:nvPr/>
        </p:nvPicPr>
        <p:blipFill rotWithShape="1">
          <a:blip r:embed="rId6">
            <a:alphaModFix/>
          </a:blip>
          <a:srcRect b="0" l="0" r="0" t="0"/>
          <a:stretch/>
        </p:blipFill>
        <p:spPr>
          <a:xfrm>
            <a:off x="4031923" y="3205988"/>
            <a:ext cx="2352208" cy="2352208"/>
          </a:xfrm>
          <a:prstGeom prst="rect">
            <a:avLst/>
          </a:prstGeom>
          <a:noFill/>
          <a:ln>
            <a:noFill/>
          </a:ln>
        </p:spPr>
      </p:pic>
      <p:pic>
        <p:nvPicPr>
          <p:cNvPr id="302" name="Google Shape;302;p6"/>
          <p:cNvPicPr preferRelativeResize="0"/>
          <p:nvPr/>
        </p:nvPicPr>
        <p:blipFill rotWithShape="1">
          <a:blip r:embed="rId7">
            <a:alphaModFix/>
          </a:blip>
          <a:srcRect b="0" l="0" r="0" t="0"/>
          <a:stretch/>
        </p:blipFill>
        <p:spPr>
          <a:xfrm>
            <a:off x="8542363" y="3144687"/>
            <a:ext cx="2813809" cy="2368058"/>
          </a:xfrm>
          <a:prstGeom prst="rect">
            <a:avLst/>
          </a:prstGeom>
          <a:noFill/>
          <a:ln>
            <a:noFill/>
          </a:ln>
        </p:spPr>
      </p:pic>
      <p:pic>
        <p:nvPicPr>
          <p:cNvPr id="303" name="Google Shape;303;p6"/>
          <p:cNvPicPr preferRelativeResize="0"/>
          <p:nvPr/>
        </p:nvPicPr>
        <p:blipFill rotWithShape="1">
          <a:blip r:embed="rId8">
            <a:alphaModFix/>
          </a:blip>
          <a:srcRect b="0" l="0" r="0" t="0"/>
          <a:stretch/>
        </p:blipFill>
        <p:spPr>
          <a:xfrm>
            <a:off x="1864389" y="6792917"/>
            <a:ext cx="1763519" cy="47629"/>
          </a:xfrm>
          <a:prstGeom prst="rect">
            <a:avLst/>
          </a:prstGeom>
          <a:noFill/>
          <a:ln>
            <a:noFill/>
          </a:ln>
        </p:spPr>
      </p:pic>
      <p:pic>
        <p:nvPicPr>
          <p:cNvPr id="304" name="Google Shape;304;p6"/>
          <p:cNvPicPr preferRelativeResize="0"/>
          <p:nvPr/>
        </p:nvPicPr>
        <p:blipFill rotWithShape="1">
          <a:blip r:embed="rId9">
            <a:alphaModFix/>
          </a:blip>
          <a:srcRect b="0" l="0" r="0" t="0"/>
          <a:stretch/>
        </p:blipFill>
        <p:spPr>
          <a:xfrm>
            <a:off x="4852842" y="6792917"/>
            <a:ext cx="1763519" cy="47629"/>
          </a:xfrm>
          <a:prstGeom prst="rect">
            <a:avLst/>
          </a:prstGeom>
          <a:noFill/>
          <a:ln>
            <a:noFill/>
          </a:ln>
        </p:spPr>
      </p:pic>
      <p:pic>
        <p:nvPicPr>
          <p:cNvPr id="305" name="Google Shape;305;p6"/>
          <p:cNvPicPr preferRelativeResize="0"/>
          <p:nvPr/>
        </p:nvPicPr>
        <p:blipFill rotWithShape="1">
          <a:blip r:embed="rId10">
            <a:alphaModFix/>
          </a:blip>
          <a:srcRect b="0" l="0" r="0" t="0"/>
          <a:stretch/>
        </p:blipFill>
        <p:spPr>
          <a:xfrm>
            <a:off x="15414791" y="6792917"/>
            <a:ext cx="1763519" cy="47629"/>
          </a:xfrm>
          <a:prstGeom prst="rect">
            <a:avLst/>
          </a:prstGeom>
          <a:noFill/>
          <a:ln>
            <a:noFill/>
          </a:ln>
        </p:spPr>
      </p:pic>
      <p:pic>
        <p:nvPicPr>
          <p:cNvPr id="306" name="Google Shape;306;p6"/>
          <p:cNvPicPr preferRelativeResize="0"/>
          <p:nvPr/>
        </p:nvPicPr>
        <p:blipFill rotWithShape="1">
          <a:blip r:embed="rId11">
            <a:alphaModFix/>
          </a:blip>
          <a:srcRect b="0" l="0" r="0" t="0"/>
          <a:stretch/>
        </p:blipFill>
        <p:spPr>
          <a:xfrm>
            <a:off x="12241149" y="6792917"/>
            <a:ext cx="1763519" cy="47629"/>
          </a:xfrm>
          <a:prstGeom prst="rect">
            <a:avLst/>
          </a:prstGeom>
          <a:noFill/>
          <a:ln>
            <a:noFill/>
          </a:ln>
        </p:spPr>
      </p:pic>
      <p:pic>
        <p:nvPicPr>
          <p:cNvPr id="307" name="Google Shape;307;p6"/>
          <p:cNvPicPr preferRelativeResize="0"/>
          <p:nvPr/>
        </p:nvPicPr>
        <p:blipFill rotWithShape="1">
          <a:blip r:embed="rId11">
            <a:alphaModFix/>
          </a:blip>
          <a:srcRect b="0" l="0" r="0" t="0"/>
          <a:stretch/>
        </p:blipFill>
        <p:spPr>
          <a:xfrm>
            <a:off x="9067507" y="6792917"/>
            <a:ext cx="1763519" cy="47629"/>
          </a:xfrm>
          <a:prstGeom prst="rect">
            <a:avLst/>
          </a:prstGeom>
          <a:noFill/>
          <a:ln>
            <a:noFill/>
          </a:ln>
        </p:spPr>
      </p:pic>
      <p:sp>
        <p:nvSpPr>
          <p:cNvPr id="308" name="Google Shape;308;p6"/>
          <p:cNvSpPr txBox="1"/>
          <p:nvPr/>
        </p:nvSpPr>
        <p:spPr>
          <a:xfrm>
            <a:off x="2040731"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309" name="Google Shape;309;p6"/>
          <p:cNvSpPr txBox="1"/>
          <p:nvPr/>
        </p:nvSpPr>
        <p:spPr>
          <a:xfrm>
            <a:off x="9220539" y="6119158"/>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310" name="Google Shape;310;p6"/>
          <p:cNvSpPr txBox="1"/>
          <p:nvPr/>
        </p:nvSpPr>
        <p:spPr>
          <a:xfrm>
            <a:off x="5059803"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인태우</a:t>
            </a:r>
            <a:endParaRPr b="1" i="0" sz="3200" u="none" cap="none" strike="noStrike">
              <a:solidFill>
                <a:srgbClr val="83A1A9"/>
              </a:solidFill>
              <a:latin typeface="Arial"/>
              <a:ea typeface="Arial"/>
              <a:cs typeface="Arial"/>
              <a:sym typeface="Arial"/>
            </a:endParaRPr>
          </a:p>
        </p:txBody>
      </p:sp>
      <p:sp>
        <p:nvSpPr>
          <p:cNvPr id="311" name="Google Shape;311;p6"/>
          <p:cNvSpPr txBox="1"/>
          <p:nvPr/>
        </p:nvSpPr>
        <p:spPr>
          <a:xfrm>
            <a:off x="12414479"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윤보람</a:t>
            </a:r>
            <a:endParaRPr b="1" i="0" sz="3200" u="none" cap="none" strike="noStrike">
              <a:solidFill>
                <a:srgbClr val="83A1A9"/>
              </a:solidFill>
              <a:latin typeface="Arial"/>
              <a:ea typeface="Arial"/>
              <a:cs typeface="Arial"/>
              <a:sym typeface="Arial"/>
            </a:endParaRPr>
          </a:p>
        </p:txBody>
      </p:sp>
      <p:sp>
        <p:nvSpPr>
          <p:cNvPr id="312" name="Google Shape;312;p6"/>
          <p:cNvSpPr txBox="1"/>
          <p:nvPr/>
        </p:nvSpPr>
        <p:spPr>
          <a:xfrm>
            <a:off x="15608419" y="6111414"/>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채길호</a:t>
            </a:r>
            <a:endParaRPr b="1" i="0" sz="3200" u="none" cap="none" strike="noStrike">
              <a:solidFill>
                <a:srgbClr val="83A1A9"/>
              </a:solidFill>
              <a:latin typeface="Arial"/>
              <a:ea typeface="Arial"/>
              <a:cs typeface="Arial"/>
              <a:sym typeface="Arial"/>
            </a:endParaRPr>
          </a:p>
        </p:txBody>
      </p:sp>
      <p:sp>
        <p:nvSpPr>
          <p:cNvPr id="313" name="Google Shape;313;p6"/>
          <p:cNvSpPr txBox="1"/>
          <p:nvPr/>
        </p:nvSpPr>
        <p:spPr>
          <a:xfrm>
            <a:off x="2417106"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Engineers</a:t>
            </a:r>
            <a:endParaRPr b="0" i="0" sz="1400" u="none" cap="none" strike="noStrike">
              <a:solidFill>
                <a:srgbClr val="000000"/>
              </a:solidFill>
              <a:latin typeface="Arial"/>
              <a:ea typeface="Arial"/>
              <a:cs typeface="Arial"/>
              <a:sym typeface="Arial"/>
            </a:endParaRPr>
          </a:p>
        </p:txBody>
      </p:sp>
      <p:sp>
        <p:nvSpPr>
          <p:cNvPr id="314" name="Google Shape;314;p6"/>
          <p:cNvSpPr txBox="1"/>
          <p:nvPr/>
        </p:nvSpPr>
        <p:spPr>
          <a:xfrm>
            <a:off x="11544327"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Scientists</a:t>
            </a:r>
            <a:endParaRPr b="0" i="0" sz="1400" u="none" cap="none" strike="noStrike">
              <a:solidFill>
                <a:srgbClr val="000000"/>
              </a:solidFill>
              <a:latin typeface="Arial"/>
              <a:ea typeface="Arial"/>
              <a:cs typeface="Arial"/>
              <a:sym typeface="Arial"/>
            </a:endParaRPr>
          </a:p>
        </p:txBody>
      </p:sp>
      <p:sp>
        <p:nvSpPr>
          <p:cNvPr id="315" name="Google Shape;315;p6"/>
          <p:cNvSpPr txBox="1"/>
          <p:nvPr/>
        </p:nvSpPr>
        <p:spPr>
          <a:xfrm>
            <a:off x="2560397" y="7840392"/>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수집</a:t>
            </a:r>
            <a:endParaRPr b="0" i="0" sz="1800" u="none" cap="none" strike="noStrike">
              <a:solidFill>
                <a:srgbClr val="283252"/>
              </a:solidFill>
              <a:latin typeface="Arial"/>
              <a:ea typeface="Arial"/>
              <a:cs typeface="Arial"/>
              <a:sym typeface="Arial"/>
            </a:endParaRPr>
          </a:p>
        </p:txBody>
      </p:sp>
      <p:pic>
        <p:nvPicPr>
          <p:cNvPr id="316" name="Google Shape;316;p6"/>
          <p:cNvPicPr preferRelativeResize="0"/>
          <p:nvPr/>
        </p:nvPicPr>
        <p:blipFill rotWithShape="1">
          <a:blip r:embed="rId12">
            <a:alphaModFix/>
          </a:blip>
          <a:srcRect b="0" l="0" r="0" t="0"/>
          <a:stretch/>
        </p:blipFill>
        <p:spPr>
          <a:xfrm>
            <a:off x="2390923" y="8052351"/>
            <a:ext cx="38095" cy="38095"/>
          </a:xfrm>
          <a:prstGeom prst="rect">
            <a:avLst/>
          </a:prstGeom>
          <a:noFill/>
          <a:ln>
            <a:noFill/>
          </a:ln>
        </p:spPr>
      </p:pic>
      <p:pic>
        <p:nvPicPr>
          <p:cNvPr id="317" name="Google Shape;317;p6"/>
          <p:cNvPicPr preferRelativeResize="0"/>
          <p:nvPr/>
        </p:nvPicPr>
        <p:blipFill rotWithShape="1">
          <a:blip r:embed="rId13">
            <a:alphaModFix/>
          </a:blip>
          <a:srcRect b="0" l="0" r="0" t="0"/>
          <a:stretch/>
        </p:blipFill>
        <p:spPr>
          <a:xfrm>
            <a:off x="2390923" y="8414576"/>
            <a:ext cx="38095" cy="38095"/>
          </a:xfrm>
          <a:prstGeom prst="rect">
            <a:avLst/>
          </a:prstGeom>
          <a:noFill/>
          <a:ln>
            <a:noFill/>
          </a:ln>
        </p:spPr>
      </p:pic>
      <p:sp>
        <p:nvSpPr>
          <p:cNvPr id="318" name="Google Shape;318;p6"/>
          <p:cNvSpPr txBox="1"/>
          <p:nvPr/>
        </p:nvSpPr>
        <p:spPr>
          <a:xfrm>
            <a:off x="2560397" y="8248958"/>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DB 설계 및 구축</a:t>
            </a:r>
            <a:endParaRPr b="0" i="0" sz="1800" u="none" cap="none" strike="noStrike">
              <a:solidFill>
                <a:srgbClr val="283252"/>
              </a:solidFill>
              <a:latin typeface="Arial"/>
              <a:ea typeface="Arial"/>
              <a:cs typeface="Arial"/>
              <a:sym typeface="Arial"/>
            </a:endParaRPr>
          </a:p>
        </p:txBody>
      </p:sp>
      <p:pic>
        <p:nvPicPr>
          <p:cNvPr id="319" name="Google Shape;319;p6"/>
          <p:cNvPicPr preferRelativeResize="0"/>
          <p:nvPr/>
        </p:nvPicPr>
        <p:blipFill rotWithShape="1">
          <a:blip r:embed="rId14">
            <a:alphaModFix/>
          </a:blip>
          <a:srcRect b="0" l="0" r="0" t="0"/>
          <a:stretch/>
        </p:blipFill>
        <p:spPr>
          <a:xfrm>
            <a:off x="2405608" y="8812123"/>
            <a:ext cx="38095" cy="38095"/>
          </a:xfrm>
          <a:prstGeom prst="rect">
            <a:avLst/>
          </a:prstGeom>
          <a:noFill/>
          <a:ln>
            <a:noFill/>
          </a:ln>
        </p:spPr>
      </p:pic>
      <p:sp>
        <p:nvSpPr>
          <p:cNvPr id="320" name="Google Shape;320;p6"/>
          <p:cNvSpPr txBox="1"/>
          <p:nvPr/>
        </p:nvSpPr>
        <p:spPr>
          <a:xfrm>
            <a:off x="2575082" y="8646505"/>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Django 웹페이지 구축</a:t>
            </a:r>
            <a:endParaRPr b="0" i="0" sz="1800" u="none" cap="none" strike="noStrike">
              <a:solidFill>
                <a:srgbClr val="283252"/>
              </a:solidFill>
              <a:latin typeface="Arial"/>
              <a:ea typeface="Arial"/>
              <a:cs typeface="Arial"/>
              <a:sym typeface="Arial"/>
            </a:endParaRPr>
          </a:p>
        </p:txBody>
      </p:sp>
      <p:sp>
        <p:nvSpPr>
          <p:cNvPr id="321" name="Google Shape;321;p6"/>
          <p:cNvSpPr/>
          <p:nvPr/>
        </p:nvSpPr>
        <p:spPr>
          <a:xfrm>
            <a:off x="8661967" y="7553755"/>
            <a:ext cx="8921882"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6"/>
          <p:cNvSpPr txBox="1"/>
          <p:nvPr/>
        </p:nvSpPr>
        <p:spPr>
          <a:xfrm>
            <a:off x="10307685" y="7840392"/>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전처리</a:t>
            </a:r>
            <a:endParaRPr b="0" i="0" sz="1800" u="none" cap="none" strike="noStrike">
              <a:solidFill>
                <a:srgbClr val="283252"/>
              </a:solidFill>
              <a:latin typeface="Arial"/>
              <a:ea typeface="Arial"/>
              <a:cs typeface="Arial"/>
              <a:sym typeface="Arial"/>
            </a:endParaRPr>
          </a:p>
        </p:txBody>
      </p:sp>
      <p:pic>
        <p:nvPicPr>
          <p:cNvPr id="323" name="Google Shape;323;p6"/>
          <p:cNvPicPr preferRelativeResize="0"/>
          <p:nvPr/>
        </p:nvPicPr>
        <p:blipFill rotWithShape="1">
          <a:blip r:embed="rId15">
            <a:alphaModFix/>
          </a:blip>
          <a:srcRect b="0" l="0" r="0" t="0"/>
          <a:stretch/>
        </p:blipFill>
        <p:spPr>
          <a:xfrm>
            <a:off x="10138211" y="8052351"/>
            <a:ext cx="38095" cy="38095"/>
          </a:xfrm>
          <a:prstGeom prst="rect">
            <a:avLst/>
          </a:prstGeom>
          <a:noFill/>
          <a:ln>
            <a:noFill/>
          </a:ln>
        </p:spPr>
      </p:pic>
      <p:pic>
        <p:nvPicPr>
          <p:cNvPr id="324" name="Google Shape;324;p6"/>
          <p:cNvPicPr preferRelativeResize="0"/>
          <p:nvPr/>
        </p:nvPicPr>
        <p:blipFill rotWithShape="1">
          <a:blip r:embed="rId15">
            <a:alphaModFix/>
          </a:blip>
          <a:srcRect b="0" l="0" r="0" t="0"/>
          <a:stretch/>
        </p:blipFill>
        <p:spPr>
          <a:xfrm>
            <a:off x="10138211" y="8414576"/>
            <a:ext cx="38095" cy="38095"/>
          </a:xfrm>
          <a:prstGeom prst="rect">
            <a:avLst/>
          </a:prstGeom>
          <a:noFill/>
          <a:ln>
            <a:noFill/>
          </a:ln>
        </p:spPr>
      </p:pic>
      <p:sp>
        <p:nvSpPr>
          <p:cNvPr id="325" name="Google Shape;325;p6"/>
          <p:cNvSpPr txBox="1"/>
          <p:nvPr/>
        </p:nvSpPr>
        <p:spPr>
          <a:xfrm>
            <a:off x="10307685" y="8248958"/>
            <a:ext cx="27820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및 시각화</a:t>
            </a:r>
            <a:endParaRPr b="0" i="0" sz="1800" u="none" cap="none" strike="noStrike">
              <a:solidFill>
                <a:srgbClr val="283252"/>
              </a:solidFill>
              <a:latin typeface="Arial"/>
              <a:ea typeface="Arial"/>
              <a:cs typeface="Arial"/>
              <a:sym typeface="Arial"/>
            </a:endParaRPr>
          </a:p>
        </p:txBody>
      </p:sp>
      <p:pic>
        <p:nvPicPr>
          <p:cNvPr id="326" name="Google Shape;326;p6"/>
          <p:cNvPicPr preferRelativeResize="0"/>
          <p:nvPr/>
        </p:nvPicPr>
        <p:blipFill rotWithShape="1">
          <a:blip r:embed="rId15">
            <a:alphaModFix/>
          </a:blip>
          <a:srcRect b="0" l="0" r="0" t="0"/>
          <a:stretch/>
        </p:blipFill>
        <p:spPr>
          <a:xfrm>
            <a:off x="10152896" y="8812123"/>
            <a:ext cx="38095" cy="38095"/>
          </a:xfrm>
          <a:prstGeom prst="rect">
            <a:avLst/>
          </a:prstGeom>
          <a:noFill/>
          <a:ln>
            <a:noFill/>
          </a:ln>
        </p:spPr>
      </p:pic>
      <p:sp>
        <p:nvSpPr>
          <p:cNvPr id="327" name="Google Shape;327;p6"/>
          <p:cNvSpPr txBox="1"/>
          <p:nvPr/>
        </p:nvSpPr>
        <p:spPr>
          <a:xfrm>
            <a:off x="10322370" y="8646505"/>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감성 사전 제작</a:t>
            </a:r>
            <a:endParaRPr b="0" i="0" sz="1800" u="none" cap="none" strike="noStrike">
              <a:solidFill>
                <a:srgbClr val="283252"/>
              </a:solidFill>
              <a:latin typeface="Arial"/>
              <a:ea typeface="Arial"/>
              <a:cs typeface="Arial"/>
              <a:sym typeface="Arial"/>
            </a:endParaRPr>
          </a:p>
        </p:txBody>
      </p:sp>
      <p:sp>
        <p:nvSpPr>
          <p:cNvPr id="328" name="Google Shape;328;p6"/>
          <p:cNvSpPr txBox="1"/>
          <p:nvPr/>
        </p:nvSpPr>
        <p:spPr>
          <a:xfrm>
            <a:off x="13929516" y="7843111"/>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머신 러닝 분석 </a:t>
            </a:r>
            <a:r>
              <a:rPr b="0" i="0" lang="en-US" sz="1000" u="none" cap="none" strike="noStrike">
                <a:solidFill>
                  <a:srgbClr val="283252"/>
                </a:solidFill>
                <a:latin typeface="Arial"/>
                <a:ea typeface="Arial"/>
                <a:cs typeface="Arial"/>
                <a:sym typeface="Arial"/>
              </a:rPr>
              <a:t>(ARIMA</a:t>
            </a:r>
            <a:r>
              <a:rPr lang="en-US" sz="1000">
                <a:solidFill>
                  <a:srgbClr val="283252"/>
                </a:solidFill>
              </a:rPr>
              <a:t>‧ fbprophet</a:t>
            </a:r>
            <a:r>
              <a:rPr b="0" i="0" lang="en-US" sz="1000" u="none" cap="none" strike="noStrike">
                <a:solidFill>
                  <a:srgbClr val="283252"/>
                </a:solidFill>
                <a:latin typeface="Arial"/>
                <a:ea typeface="Arial"/>
                <a:cs typeface="Arial"/>
                <a:sym typeface="Arial"/>
              </a:rPr>
              <a:t>)</a:t>
            </a:r>
            <a:r>
              <a:rPr b="0" i="0" lang="en-US" sz="1800" u="none" cap="none" strike="noStrike">
                <a:solidFill>
                  <a:srgbClr val="283252"/>
                </a:solidFill>
                <a:latin typeface="Arial"/>
                <a:ea typeface="Arial"/>
                <a:cs typeface="Arial"/>
                <a:sym typeface="Arial"/>
              </a:rPr>
              <a:t> </a:t>
            </a:r>
            <a:endParaRPr b="0" i="0" sz="1800" u="none" cap="none" strike="noStrike">
              <a:solidFill>
                <a:srgbClr val="283252"/>
              </a:solidFill>
              <a:latin typeface="Arial"/>
              <a:ea typeface="Arial"/>
              <a:cs typeface="Arial"/>
              <a:sym typeface="Arial"/>
            </a:endParaRPr>
          </a:p>
        </p:txBody>
      </p:sp>
      <p:pic>
        <p:nvPicPr>
          <p:cNvPr id="329" name="Google Shape;329;p6"/>
          <p:cNvPicPr preferRelativeResize="0"/>
          <p:nvPr/>
        </p:nvPicPr>
        <p:blipFill rotWithShape="1">
          <a:blip r:embed="rId15">
            <a:alphaModFix/>
          </a:blip>
          <a:srcRect b="0" l="0" r="0" t="0"/>
          <a:stretch/>
        </p:blipFill>
        <p:spPr>
          <a:xfrm>
            <a:off x="13760041" y="8055070"/>
            <a:ext cx="38095" cy="38095"/>
          </a:xfrm>
          <a:prstGeom prst="rect">
            <a:avLst/>
          </a:prstGeom>
          <a:noFill/>
          <a:ln>
            <a:noFill/>
          </a:ln>
        </p:spPr>
      </p:pic>
      <p:pic>
        <p:nvPicPr>
          <p:cNvPr id="330" name="Google Shape;330;p6"/>
          <p:cNvPicPr preferRelativeResize="0"/>
          <p:nvPr/>
        </p:nvPicPr>
        <p:blipFill rotWithShape="1">
          <a:blip r:embed="rId15">
            <a:alphaModFix/>
          </a:blip>
          <a:srcRect b="0" l="0" r="0" t="0"/>
          <a:stretch/>
        </p:blipFill>
        <p:spPr>
          <a:xfrm>
            <a:off x="13760041" y="8417295"/>
            <a:ext cx="38095" cy="38095"/>
          </a:xfrm>
          <a:prstGeom prst="rect">
            <a:avLst/>
          </a:prstGeom>
          <a:noFill/>
          <a:ln>
            <a:noFill/>
          </a:ln>
        </p:spPr>
      </p:pic>
      <p:sp>
        <p:nvSpPr>
          <p:cNvPr id="331" name="Google Shape;331;p6"/>
          <p:cNvSpPr txBox="1"/>
          <p:nvPr/>
        </p:nvSpPr>
        <p:spPr>
          <a:xfrm>
            <a:off x="13929516" y="8251677"/>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딥러닝</a:t>
            </a:r>
            <a:r>
              <a:rPr b="0" i="0" lang="en-US" sz="1000" u="none" cap="none" strike="noStrike">
                <a:solidFill>
                  <a:srgbClr val="283252"/>
                </a:solidFill>
                <a:latin typeface="Arial"/>
                <a:ea typeface="Arial"/>
                <a:cs typeface="Arial"/>
                <a:sym typeface="Arial"/>
              </a:rPr>
              <a:t>(LSTM)</a:t>
            </a:r>
            <a:r>
              <a:rPr b="0" i="0" lang="en-US" sz="1800" u="none" cap="none" strike="noStrike">
                <a:solidFill>
                  <a:srgbClr val="283252"/>
                </a:solidFill>
                <a:latin typeface="Arial"/>
                <a:ea typeface="Arial"/>
                <a:cs typeface="Arial"/>
                <a:sym typeface="Arial"/>
              </a:rPr>
              <a:t> 및 강화학습</a:t>
            </a:r>
            <a:endParaRPr b="0" i="0" sz="1800" u="none" cap="none" strike="noStrike">
              <a:solidFill>
                <a:srgbClr val="283252"/>
              </a:solidFill>
              <a:latin typeface="Arial"/>
              <a:ea typeface="Arial"/>
              <a:cs typeface="Arial"/>
              <a:sym typeface="Arial"/>
            </a:endParaRPr>
          </a:p>
        </p:txBody>
      </p:sp>
      <p:pic>
        <p:nvPicPr>
          <p:cNvPr id="332" name="Google Shape;332;p6"/>
          <p:cNvPicPr preferRelativeResize="0"/>
          <p:nvPr/>
        </p:nvPicPr>
        <p:blipFill rotWithShape="1">
          <a:blip r:embed="rId15">
            <a:alphaModFix/>
          </a:blip>
          <a:srcRect b="0" l="0" r="0" t="0"/>
          <a:stretch/>
        </p:blipFill>
        <p:spPr>
          <a:xfrm>
            <a:off x="13774727" y="8814842"/>
            <a:ext cx="38095" cy="38095"/>
          </a:xfrm>
          <a:prstGeom prst="rect">
            <a:avLst/>
          </a:prstGeom>
          <a:noFill/>
          <a:ln>
            <a:noFill/>
          </a:ln>
        </p:spPr>
      </p:pic>
      <p:sp>
        <p:nvSpPr>
          <p:cNvPr id="333" name="Google Shape;333;p6"/>
          <p:cNvSpPr txBox="1"/>
          <p:nvPr/>
        </p:nvSpPr>
        <p:spPr>
          <a:xfrm>
            <a:off x="13944200" y="8649224"/>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앙상블 모델링</a:t>
            </a:r>
            <a:endParaRPr b="0" i="0" sz="1800" u="none" cap="none" strike="noStrike">
              <a:solidFill>
                <a:srgbClr val="283252"/>
              </a:solidFill>
              <a:latin typeface="Arial"/>
              <a:ea typeface="Arial"/>
              <a:cs typeface="Arial"/>
              <a:sym typeface="Arial"/>
            </a:endParaRPr>
          </a:p>
        </p:txBody>
      </p:sp>
      <p:sp>
        <p:nvSpPr>
          <p:cNvPr id="334" name="Google Shape;334;p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335" name="Google Shape;335;p6"/>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구성원 및 역할</a:t>
            </a:r>
            <a:endParaRPr b="1" i="0" sz="29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